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76" r:id="rId2"/>
    <p:sldId id="278" r:id="rId3"/>
    <p:sldId id="414" r:id="rId4"/>
    <p:sldId id="337" r:id="rId5"/>
    <p:sldId id="338" r:id="rId6"/>
    <p:sldId id="339" r:id="rId7"/>
    <p:sldId id="340" r:id="rId8"/>
    <p:sldId id="344" r:id="rId9"/>
    <p:sldId id="345" r:id="rId10"/>
    <p:sldId id="415" r:id="rId11"/>
    <p:sldId id="416" r:id="rId12"/>
    <p:sldId id="327" r:id="rId13"/>
    <p:sldId id="328" r:id="rId14"/>
    <p:sldId id="314" r:id="rId15"/>
    <p:sldId id="417" r:id="rId16"/>
    <p:sldId id="418" r:id="rId17"/>
    <p:sldId id="329" r:id="rId18"/>
    <p:sldId id="330" r:id="rId19"/>
    <p:sldId id="319" r:id="rId20"/>
    <p:sldId id="419" r:id="rId21"/>
    <p:sldId id="331" r:id="rId22"/>
    <p:sldId id="332" r:id="rId23"/>
    <p:sldId id="333" r:id="rId24"/>
    <p:sldId id="334" r:id="rId25"/>
    <p:sldId id="321" r:id="rId26"/>
    <p:sldId id="352" r:id="rId27"/>
    <p:sldId id="386" r:id="rId28"/>
    <p:sldId id="387" r:id="rId29"/>
    <p:sldId id="388" r:id="rId30"/>
    <p:sldId id="341" r:id="rId31"/>
    <p:sldId id="342" r:id="rId32"/>
    <p:sldId id="407" r:id="rId33"/>
    <p:sldId id="423" r:id="rId34"/>
    <p:sldId id="410" r:id="rId35"/>
    <p:sldId id="422" r:id="rId36"/>
    <p:sldId id="396" r:id="rId37"/>
    <p:sldId id="336" r:id="rId38"/>
    <p:sldId id="349" r:id="rId39"/>
    <p:sldId id="371" r:id="rId40"/>
    <p:sldId id="353" r:id="rId41"/>
    <p:sldId id="355" r:id="rId42"/>
    <p:sldId id="350" r:id="rId43"/>
    <p:sldId id="351" r:id="rId44"/>
    <p:sldId id="356" r:id="rId45"/>
    <p:sldId id="359" r:id="rId46"/>
    <p:sldId id="358" r:id="rId47"/>
    <p:sldId id="360" r:id="rId48"/>
    <p:sldId id="361" r:id="rId49"/>
    <p:sldId id="391" r:id="rId50"/>
    <p:sldId id="362" r:id="rId51"/>
    <p:sldId id="363" r:id="rId52"/>
    <p:sldId id="364" r:id="rId53"/>
    <p:sldId id="365" r:id="rId54"/>
    <p:sldId id="366" r:id="rId55"/>
    <p:sldId id="367" r:id="rId56"/>
    <p:sldId id="368" r:id="rId57"/>
    <p:sldId id="392" r:id="rId58"/>
    <p:sldId id="420" r:id="rId59"/>
    <p:sldId id="421" r:id="rId60"/>
    <p:sldId id="346" r:id="rId61"/>
    <p:sldId id="393" r:id="rId62"/>
    <p:sldId id="394" r:id="rId63"/>
    <p:sldId id="395" r:id="rId64"/>
    <p:sldId id="397" r:id="rId65"/>
    <p:sldId id="398" r:id="rId66"/>
    <p:sldId id="399" r:id="rId67"/>
    <p:sldId id="377" r:id="rId68"/>
    <p:sldId id="375" r:id="rId69"/>
    <p:sldId id="376" r:id="rId70"/>
    <p:sldId id="381" r:id="rId71"/>
    <p:sldId id="382" r:id="rId72"/>
    <p:sldId id="374" r:id="rId73"/>
    <p:sldId id="379" r:id="rId74"/>
    <p:sldId id="380" r:id="rId75"/>
    <p:sldId id="400" r:id="rId76"/>
    <p:sldId id="412" r:id="rId77"/>
    <p:sldId id="413" r:id="rId78"/>
    <p:sldId id="335" r:id="rId79"/>
  </p:sldIdLst>
  <p:sldSz cx="9144000" cy="6858000" type="screen4x3"/>
  <p:notesSz cx="6858000" cy="9144000"/>
  <p:embeddedFontLst>
    <p:embeddedFont>
      <p:font typeface="Yoon 윤고딕 520_TT" panose="020B0600000101010101" charset="-127"/>
      <p:regular r:id="rId81"/>
    </p:embeddedFont>
    <p:embeddedFont>
      <p:font typeface="나눔고딕" panose="020B0600000101010101" charset="-127"/>
      <p:regular r:id="rId82"/>
      <p:bold r:id="rId83"/>
    </p:embeddedFont>
    <p:embeddedFont>
      <p:font typeface="Arial Nova" panose="020B0504020202020204" pitchFamily="34" charset="0"/>
      <p:regular r:id="rId84"/>
      <p:bold r:id="rId85"/>
      <p:italic r:id="rId86"/>
      <p:boldItalic r:id="rId87"/>
    </p:embeddedFont>
    <p:embeddedFont>
      <p:font typeface="Cambria Math" panose="02040503050406030204" pitchFamily="18" charset="0"/>
      <p:regular r:id="rId88"/>
    </p:embeddedFont>
    <p:embeddedFont>
      <p:font typeface="맑은 고딕" panose="020B0503020000020004" pitchFamily="50" charset="-127"/>
      <p:regular r:id="rId89"/>
      <p:bold r:id="rId9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123"/>
    <a:srgbClr val="FFFFCC"/>
    <a:srgbClr val="FFFFFF"/>
    <a:srgbClr val="38A9B7"/>
    <a:srgbClr val="AF9061"/>
    <a:srgbClr val="FDA800"/>
    <a:srgbClr val="F2281E"/>
    <a:srgbClr val="7AB5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21" autoAdjust="0"/>
    <p:restoredTop sz="95250" autoAdjust="0"/>
  </p:normalViewPr>
  <p:slideViewPr>
    <p:cSldViewPr>
      <p:cViewPr varScale="1">
        <p:scale>
          <a:sx n="98" d="100"/>
          <a:sy n="98" d="100"/>
        </p:scale>
        <p:origin x="370" y="8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0CF3BC-56B6-4F24-9810-82266D023FAB}" type="doc">
      <dgm:prSet loTypeId="urn:microsoft.com/office/officeart/2005/8/layout/cycle3" loCatId="cycle" qsTypeId="urn:microsoft.com/office/officeart/2005/8/quickstyle/simple2" qsCatId="simple" csTypeId="urn:microsoft.com/office/officeart/2005/8/colors/accent0_1" csCatId="mainScheme" phldr="1"/>
      <dgm:spPr/>
      <dgm:t>
        <a:bodyPr/>
        <a:lstStyle/>
        <a:p>
          <a:pPr latinLnBrk="1"/>
          <a:endParaRPr lang="ko-KR" altLang="en-US"/>
        </a:p>
      </dgm:t>
    </dgm:pt>
    <dgm:pt modelId="{8DD1D32A-D7F6-4137-983B-5BE68476354F}">
      <dgm:prSet phldrT="[텍스트]"/>
      <dgm:spPr/>
      <dgm:t>
        <a:bodyPr/>
        <a:lstStyle/>
        <a:p>
          <a:pPr latinLnBrk="1"/>
          <a:r>
            <a:rPr lang="en-US" altLang="ko-KR" dirty="0"/>
            <a:t>Introduction of New Technology</a:t>
          </a:r>
          <a:endParaRPr lang="ko-KR" altLang="en-US" dirty="0"/>
        </a:p>
      </dgm:t>
    </dgm:pt>
    <dgm:pt modelId="{6B1C22A4-601E-4868-8A2E-A6E67B2F3FEA}" type="parTrans" cxnId="{3D21EC79-52E6-4C52-83E3-1ABD45E60141}">
      <dgm:prSet/>
      <dgm:spPr/>
      <dgm:t>
        <a:bodyPr/>
        <a:lstStyle/>
        <a:p>
          <a:pPr latinLnBrk="1"/>
          <a:endParaRPr lang="ko-KR" altLang="en-US"/>
        </a:p>
      </dgm:t>
    </dgm:pt>
    <dgm:pt modelId="{B8B50199-5F82-435C-8268-C71D7DD29A1B}" type="sibTrans" cxnId="{3D21EC79-52E6-4C52-83E3-1ABD45E60141}">
      <dgm:prSet/>
      <dgm:spPr/>
      <dgm:t>
        <a:bodyPr/>
        <a:lstStyle/>
        <a:p>
          <a:pPr latinLnBrk="1"/>
          <a:endParaRPr lang="ko-KR" altLang="en-US"/>
        </a:p>
      </dgm:t>
    </dgm:pt>
    <dgm:pt modelId="{94145411-2DF9-4C6B-9924-90F55CE1D457}">
      <dgm:prSet phldrT="[텍스트]"/>
      <dgm:spPr/>
      <dgm:t>
        <a:bodyPr/>
        <a:lstStyle/>
        <a:p>
          <a:pPr latinLnBrk="1"/>
          <a:r>
            <a:rPr lang="en-US" altLang="ko-KR" dirty="0"/>
            <a:t>Dominating Market        in Advance</a:t>
          </a:r>
          <a:endParaRPr lang="ko-KR" altLang="en-US" dirty="0"/>
        </a:p>
      </dgm:t>
    </dgm:pt>
    <dgm:pt modelId="{4A893042-FD28-47BE-A6A8-203AF9091153}" type="parTrans" cxnId="{38B80381-F3B9-427E-A9E0-E250A546F6D8}">
      <dgm:prSet/>
      <dgm:spPr/>
      <dgm:t>
        <a:bodyPr/>
        <a:lstStyle/>
        <a:p>
          <a:pPr latinLnBrk="1"/>
          <a:endParaRPr lang="ko-KR" altLang="en-US"/>
        </a:p>
      </dgm:t>
    </dgm:pt>
    <dgm:pt modelId="{533DC4A1-3997-4240-92F5-2088CA1DC8BD}" type="sibTrans" cxnId="{38B80381-F3B9-427E-A9E0-E250A546F6D8}">
      <dgm:prSet/>
      <dgm:spPr/>
      <dgm:t>
        <a:bodyPr/>
        <a:lstStyle/>
        <a:p>
          <a:pPr latinLnBrk="1"/>
          <a:endParaRPr lang="ko-KR" altLang="en-US"/>
        </a:p>
      </dgm:t>
    </dgm:pt>
    <dgm:pt modelId="{A92A4E60-093C-4A92-995A-1F0E19C7B07D}">
      <dgm:prSet phldrT="[텍스트]"/>
      <dgm:spPr/>
      <dgm:t>
        <a:bodyPr/>
        <a:lstStyle/>
        <a:p>
          <a:pPr latinLnBrk="1"/>
          <a:r>
            <a:rPr lang="en-US" altLang="ko-KR" dirty="0"/>
            <a:t>New Competitor</a:t>
          </a:r>
          <a:endParaRPr lang="ko-KR" altLang="en-US" dirty="0"/>
        </a:p>
      </dgm:t>
    </dgm:pt>
    <dgm:pt modelId="{F8E86C7D-3FC3-407A-9C77-C1310A0CE2F8}" type="parTrans" cxnId="{F0DDB32A-9AE7-4452-812B-12E48FE1E221}">
      <dgm:prSet/>
      <dgm:spPr/>
      <dgm:t>
        <a:bodyPr/>
        <a:lstStyle/>
        <a:p>
          <a:pPr latinLnBrk="1"/>
          <a:endParaRPr lang="ko-KR" altLang="en-US"/>
        </a:p>
      </dgm:t>
    </dgm:pt>
    <dgm:pt modelId="{F879C757-0FAE-4A1B-BF0A-38CC6C1EEE48}" type="sibTrans" cxnId="{F0DDB32A-9AE7-4452-812B-12E48FE1E221}">
      <dgm:prSet/>
      <dgm:spPr/>
      <dgm:t>
        <a:bodyPr/>
        <a:lstStyle/>
        <a:p>
          <a:pPr latinLnBrk="1"/>
          <a:endParaRPr lang="ko-KR" altLang="en-US"/>
        </a:p>
      </dgm:t>
    </dgm:pt>
    <dgm:pt modelId="{6957C0AF-FCAC-44BC-AEC0-65BEED03E7DC}">
      <dgm:prSet phldrT="[텍스트]"/>
      <dgm:spPr/>
      <dgm:t>
        <a:bodyPr/>
        <a:lstStyle/>
        <a:p>
          <a:pPr latinLnBrk="1"/>
          <a:r>
            <a:rPr lang="en-US" altLang="ko-KR" dirty="0"/>
            <a:t>Market Saturation</a:t>
          </a:r>
          <a:endParaRPr lang="ko-KR" altLang="en-US" dirty="0"/>
        </a:p>
      </dgm:t>
    </dgm:pt>
    <dgm:pt modelId="{6C50CBD2-5E6E-4252-9C22-D3B25872AD65}" type="parTrans" cxnId="{7B8E481D-82C1-4DB0-A55C-00E6BE0DC571}">
      <dgm:prSet/>
      <dgm:spPr/>
      <dgm:t>
        <a:bodyPr/>
        <a:lstStyle/>
        <a:p>
          <a:pPr latinLnBrk="1"/>
          <a:endParaRPr lang="ko-KR" altLang="en-US"/>
        </a:p>
      </dgm:t>
    </dgm:pt>
    <dgm:pt modelId="{42CC08C0-EBDC-4249-953E-C59F1DFD85AE}" type="sibTrans" cxnId="{7B8E481D-82C1-4DB0-A55C-00E6BE0DC571}">
      <dgm:prSet/>
      <dgm:spPr/>
      <dgm:t>
        <a:bodyPr/>
        <a:lstStyle/>
        <a:p>
          <a:pPr latinLnBrk="1"/>
          <a:endParaRPr lang="ko-KR" altLang="en-US"/>
        </a:p>
      </dgm:t>
    </dgm:pt>
    <dgm:pt modelId="{7EED25AA-EA27-467C-9823-7716F8821E0A}">
      <dgm:prSet phldrT="[텍스트]"/>
      <dgm:spPr/>
      <dgm:t>
        <a:bodyPr/>
        <a:lstStyle/>
        <a:p>
          <a:pPr latinLnBrk="1"/>
          <a:r>
            <a:rPr lang="en-US" altLang="ko-KR" dirty="0"/>
            <a:t>Developing New Technology</a:t>
          </a:r>
          <a:endParaRPr lang="ko-KR" altLang="en-US" dirty="0"/>
        </a:p>
      </dgm:t>
    </dgm:pt>
    <dgm:pt modelId="{E02E68D8-340F-4B79-A406-3BC3DDB68273}" type="parTrans" cxnId="{6F2658E7-85F8-48B2-92BF-24D0CC2193DF}">
      <dgm:prSet/>
      <dgm:spPr/>
      <dgm:t>
        <a:bodyPr/>
        <a:lstStyle/>
        <a:p>
          <a:pPr latinLnBrk="1"/>
          <a:endParaRPr lang="ko-KR" altLang="en-US"/>
        </a:p>
      </dgm:t>
    </dgm:pt>
    <dgm:pt modelId="{07C4FD93-97FD-42C6-B8A0-802D957E5ED9}" type="sibTrans" cxnId="{6F2658E7-85F8-48B2-92BF-24D0CC2193DF}">
      <dgm:prSet/>
      <dgm:spPr/>
      <dgm:t>
        <a:bodyPr/>
        <a:lstStyle/>
        <a:p>
          <a:pPr latinLnBrk="1"/>
          <a:endParaRPr lang="ko-KR" altLang="en-US"/>
        </a:p>
      </dgm:t>
    </dgm:pt>
    <dgm:pt modelId="{B5466F5C-D5B9-4F4D-8686-ED8259381EF6}" type="pres">
      <dgm:prSet presAssocID="{AC0CF3BC-56B6-4F24-9810-82266D023FAB}" presName="Name0" presStyleCnt="0">
        <dgm:presLayoutVars>
          <dgm:dir/>
          <dgm:resizeHandles val="exact"/>
        </dgm:presLayoutVars>
      </dgm:prSet>
      <dgm:spPr/>
    </dgm:pt>
    <dgm:pt modelId="{E2DD5A23-179F-4A64-87CB-BAF1C1565388}" type="pres">
      <dgm:prSet presAssocID="{AC0CF3BC-56B6-4F24-9810-82266D023FAB}" presName="cycle" presStyleCnt="0"/>
      <dgm:spPr/>
    </dgm:pt>
    <dgm:pt modelId="{AEF0DA91-B491-404B-8685-CA67EE2C6276}" type="pres">
      <dgm:prSet presAssocID="{7EED25AA-EA27-467C-9823-7716F8821E0A}" presName="nodeFirstNode" presStyleLbl="node1" presStyleIdx="0" presStyleCnt="5">
        <dgm:presLayoutVars>
          <dgm:bulletEnabled val="1"/>
        </dgm:presLayoutVars>
      </dgm:prSet>
      <dgm:spPr/>
    </dgm:pt>
    <dgm:pt modelId="{12C69C2A-459F-40A2-A41C-EFB7948CA76A}" type="pres">
      <dgm:prSet presAssocID="{07C4FD93-97FD-42C6-B8A0-802D957E5ED9}" presName="sibTransFirstNode" presStyleLbl="bgShp" presStyleIdx="0" presStyleCnt="1"/>
      <dgm:spPr/>
    </dgm:pt>
    <dgm:pt modelId="{01DF2A75-AB61-4510-B6AA-3FA1F5945A77}" type="pres">
      <dgm:prSet presAssocID="{8DD1D32A-D7F6-4137-983B-5BE68476354F}" presName="nodeFollowingNodes" presStyleLbl="node1" presStyleIdx="1" presStyleCnt="5">
        <dgm:presLayoutVars>
          <dgm:bulletEnabled val="1"/>
        </dgm:presLayoutVars>
      </dgm:prSet>
      <dgm:spPr/>
    </dgm:pt>
    <dgm:pt modelId="{B01333D9-C46A-426E-8820-D87C4E2DF9A3}" type="pres">
      <dgm:prSet presAssocID="{94145411-2DF9-4C6B-9924-90F55CE1D457}" presName="nodeFollowingNodes" presStyleLbl="node1" presStyleIdx="2" presStyleCnt="5">
        <dgm:presLayoutVars>
          <dgm:bulletEnabled val="1"/>
        </dgm:presLayoutVars>
      </dgm:prSet>
      <dgm:spPr/>
    </dgm:pt>
    <dgm:pt modelId="{6066386D-AA12-4FA1-87B3-0DDE1CEC5F68}" type="pres">
      <dgm:prSet presAssocID="{A92A4E60-093C-4A92-995A-1F0E19C7B07D}" presName="nodeFollowingNodes" presStyleLbl="node1" presStyleIdx="3" presStyleCnt="5">
        <dgm:presLayoutVars>
          <dgm:bulletEnabled val="1"/>
        </dgm:presLayoutVars>
      </dgm:prSet>
      <dgm:spPr/>
    </dgm:pt>
    <dgm:pt modelId="{9F2D46C1-8BFD-4952-AA4E-2BC11D451E74}" type="pres">
      <dgm:prSet presAssocID="{6957C0AF-FCAC-44BC-AEC0-65BEED03E7DC}" presName="nodeFollowingNodes" presStyleLbl="node1" presStyleIdx="4" presStyleCnt="5">
        <dgm:presLayoutVars>
          <dgm:bulletEnabled val="1"/>
        </dgm:presLayoutVars>
      </dgm:prSet>
      <dgm:spPr/>
    </dgm:pt>
  </dgm:ptLst>
  <dgm:cxnLst>
    <dgm:cxn modelId="{7B8E481D-82C1-4DB0-A55C-00E6BE0DC571}" srcId="{AC0CF3BC-56B6-4F24-9810-82266D023FAB}" destId="{6957C0AF-FCAC-44BC-AEC0-65BEED03E7DC}" srcOrd="4" destOrd="0" parTransId="{6C50CBD2-5E6E-4252-9C22-D3B25872AD65}" sibTransId="{42CC08C0-EBDC-4249-953E-C59F1DFD85AE}"/>
    <dgm:cxn modelId="{F0DDB32A-9AE7-4452-812B-12E48FE1E221}" srcId="{AC0CF3BC-56B6-4F24-9810-82266D023FAB}" destId="{A92A4E60-093C-4A92-995A-1F0E19C7B07D}" srcOrd="3" destOrd="0" parTransId="{F8E86C7D-3FC3-407A-9C77-C1310A0CE2F8}" sibTransId="{F879C757-0FAE-4A1B-BF0A-38CC6C1EEE48}"/>
    <dgm:cxn modelId="{FE8DC334-66E5-41CF-9CF3-96C2DE037B8F}" type="presOf" srcId="{8DD1D32A-D7F6-4137-983B-5BE68476354F}" destId="{01DF2A75-AB61-4510-B6AA-3FA1F5945A77}" srcOrd="0" destOrd="0" presId="urn:microsoft.com/office/officeart/2005/8/layout/cycle3"/>
    <dgm:cxn modelId="{40FB6F37-3853-433E-9AF1-E2E18845BFEA}" type="presOf" srcId="{A92A4E60-093C-4A92-995A-1F0E19C7B07D}" destId="{6066386D-AA12-4FA1-87B3-0DDE1CEC5F68}" srcOrd="0" destOrd="0" presId="urn:microsoft.com/office/officeart/2005/8/layout/cycle3"/>
    <dgm:cxn modelId="{2EE0FD61-DFD0-48B5-A590-82F651525A42}" type="presOf" srcId="{6957C0AF-FCAC-44BC-AEC0-65BEED03E7DC}" destId="{9F2D46C1-8BFD-4952-AA4E-2BC11D451E74}" srcOrd="0" destOrd="0" presId="urn:microsoft.com/office/officeart/2005/8/layout/cycle3"/>
    <dgm:cxn modelId="{F23C2F75-2E9C-4DEC-ACE4-DF6572541372}" type="presOf" srcId="{07C4FD93-97FD-42C6-B8A0-802D957E5ED9}" destId="{12C69C2A-459F-40A2-A41C-EFB7948CA76A}" srcOrd="0" destOrd="0" presId="urn:microsoft.com/office/officeart/2005/8/layout/cycle3"/>
    <dgm:cxn modelId="{3D21EC79-52E6-4C52-83E3-1ABD45E60141}" srcId="{AC0CF3BC-56B6-4F24-9810-82266D023FAB}" destId="{8DD1D32A-D7F6-4137-983B-5BE68476354F}" srcOrd="1" destOrd="0" parTransId="{6B1C22A4-601E-4868-8A2E-A6E67B2F3FEA}" sibTransId="{B8B50199-5F82-435C-8268-C71D7DD29A1B}"/>
    <dgm:cxn modelId="{38B80381-F3B9-427E-A9E0-E250A546F6D8}" srcId="{AC0CF3BC-56B6-4F24-9810-82266D023FAB}" destId="{94145411-2DF9-4C6B-9924-90F55CE1D457}" srcOrd="2" destOrd="0" parTransId="{4A893042-FD28-47BE-A6A8-203AF9091153}" sibTransId="{533DC4A1-3997-4240-92F5-2088CA1DC8BD}"/>
    <dgm:cxn modelId="{DD17239F-6971-4069-887D-4FB6615FB7B0}" type="presOf" srcId="{94145411-2DF9-4C6B-9924-90F55CE1D457}" destId="{B01333D9-C46A-426E-8820-D87C4E2DF9A3}" srcOrd="0" destOrd="0" presId="urn:microsoft.com/office/officeart/2005/8/layout/cycle3"/>
    <dgm:cxn modelId="{521F40CC-BE9A-4E6C-9674-DEEF115F3252}" type="presOf" srcId="{AC0CF3BC-56B6-4F24-9810-82266D023FAB}" destId="{B5466F5C-D5B9-4F4D-8686-ED8259381EF6}" srcOrd="0" destOrd="0" presId="urn:microsoft.com/office/officeart/2005/8/layout/cycle3"/>
    <dgm:cxn modelId="{B1E70CDD-62FF-4CCE-A6FB-DE0D6B7F11B3}" type="presOf" srcId="{7EED25AA-EA27-467C-9823-7716F8821E0A}" destId="{AEF0DA91-B491-404B-8685-CA67EE2C6276}" srcOrd="0" destOrd="0" presId="urn:microsoft.com/office/officeart/2005/8/layout/cycle3"/>
    <dgm:cxn modelId="{6F2658E7-85F8-48B2-92BF-24D0CC2193DF}" srcId="{AC0CF3BC-56B6-4F24-9810-82266D023FAB}" destId="{7EED25AA-EA27-467C-9823-7716F8821E0A}" srcOrd="0" destOrd="0" parTransId="{E02E68D8-340F-4B79-A406-3BC3DDB68273}" sibTransId="{07C4FD93-97FD-42C6-B8A0-802D957E5ED9}"/>
    <dgm:cxn modelId="{15EC07E2-585A-4CBD-9137-1942252F92C1}" type="presParOf" srcId="{B5466F5C-D5B9-4F4D-8686-ED8259381EF6}" destId="{E2DD5A23-179F-4A64-87CB-BAF1C1565388}" srcOrd="0" destOrd="0" presId="urn:microsoft.com/office/officeart/2005/8/layout/cycle3"/>
    <dgm:cxn modelId="{76E1A2E0-90A0-4B2F-A527-EB238F04718F}" type="presParOf" srcId="{E2DD5A23-179F-4A64-87CB-BAF1C1565388}" destId="{AEF0DA91-B491-404B-8685-CA67EE2C6276}" srcOrd="0" destOrd="0" presId="urn:microsoft.com/office/officeart/2005/8/layout/cycle3"/>
    <dgm:cxn modelId="{CE05EB4B-32E6-4392-9A77-0CA002780638}" type="presParOf" srcId="{E2DD5A23-179F-4A64-87CB-BAF1C1565388}" destId="{12C69C2A-459F-40A2-A41C-EFB7948CA76A}" srcOrd="1" destOrd="0" presId="urn:microsoft.com/office/officeart/2005/8/layout/cycle3"/>
    <dgm:cxn modelId="{5C844615-A949-4185-9335-3F7813F64D6A}" type="presParOf" srcId="{E2DD5A23-179F-4A64-87CB-BAF1C1565388}" destId="{01DF2A75-AB61-4510-B6AA-3FA1F5945A77}" srcOrd="2" destOrd="0" presId="urn:microsoft.com/office/officeart/2005/8/layout/cycle3"/>
    <dgm:cxn modelId="{4DCAD28C-F62C-455F-AE16-DCA2988EC280}" type="presParOf" srcId="{E2DD5A23-179F-4A64-87CB-BAF1C1565388}" destId="{B01333D9-C46A-426E-8820-D87C4E2DF9A3}" srcOrd="3" destOrd="0" presId="urn:microsoft.com/office/officeart/2005/8/layout/cycle3"/>
    <dgm:cxn modelId="{69FD8727-443E-44E4-A554-C2DBB1F92EC8}" type="presParOf" srcId="{E2DD5A23-179F-4A64-87CB-BAF1C1565388}" destId="{6066386D-AA12-4FA1-87B3-0DDE1CEC5F68}" srcOrd="4" destOrd="0" presId="urn:microsoft.com/office/officeart/2005/8/layout/cycle3"/>
    <dgm:cxn modelId="{876FD08C-9667-4886-90AC-1A53F0A18203}" type="presParOf" srcId="{E2DD5A23-179F-4A64-87CB-BAF1C1565388}" destId="{9F2D46C1-8BFD-4952-AA4E-2BC11D451E74}"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4A81E71-4E88-49C3-A74C-3EB9F6D25556}"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pPr latinLnBrk="1"/>
          <a:endParaRPr lang="ko-KR" altLang="en-US"/>
        </a:p>
      </dgm:t>
    </dgm:pt>
    <dgm:pt modelId="{2364FE47-E27D-426F-BD12-D97FCB55A82D}">
      <dgm:prSet phldrT="[텍스트]" custT="1"/>
      <dgm:spPr/>
      <dgm:t>
        <a:bodyPr/>
        <a:lstStyle/>
        <a:p>
          <a:pPr latinLnBrk="1"/>
          <a:r>
            <a:rPr lang="en-US" altLang="ko-KR" sz="2000" b="0" dirty="0" err="1"/>
            <a:t>Humanless</a:t>
          </a:r>
          <a:r>
            <a:rPr lang="en-US" altLang="ko-KR" sz="2000" b="0" dirty="0"/>
            <a:t> Semi-sized mart</a:t>
          </a:r>
          <a:endParaRPr lang="ko-KR" altLang="en-US" sz="2000" b="0" dirty="0"/>
        </a:p>
      </dgm:t>
    </dgm:pt>
    <dgm:pt modelId="{7A6276A9-0E3D-493B-9B40-E56DF1916AA2}" type="parTrans" cxnId="{DEF3C38C-6F68-4E67-A7BA-94D32C4FC8EB}">
      <dgm:prSet/>
      <dgm:spPr/>
      <dgm:t>
        <a:bodyPr/>
        <a:lstStyle/>
        <a:p>
          <a:pPr latinLnBrk="1"/>
          <a:endParaRPr lang="ko-KR" altLang="en-US" sz="1300"/>
        </a:p>
      </dgm:t>
    </dgm:pt>
    <dgm:pt modelId="{F97467E5-E1A6-4A91-9A88-A36B4774BD43}" type="sibTrans" cxnId="{DEF3C38C-6F68-4E67-A7BA-94D32C4FC8EB}">
      <dgm:prSet/>
      <dgm:spPr/>
      <dgm:t>
        <a:bodyPr/>
        <a:lstStyle/>
        <a:p>
          <a:pPr latinLnBrk="1"/>
          <a:endParaRPr lang="ko-KR" altLang="en-US" sz="1300"/>
        </a:p>
      </dgm:t>
    </dgm:pt>
    <dgm:pt modelId="{7BDE54F0-0006-4A2E-8CA2-168E20D91054}">
      <dgm:prSet phldrT="[텍스트]" custT="1"/>
      <dgm:spPr/>
      <dgm:t>
        <a:bodyPr/>
        <a:lstStyle/>
        <a:p>
          <a:pPr latinLnBrk="1"/>
          <a:r>
            <a:rPr lang="en-US" altLang="ko-KR" sz="1400" dirty="0"/>
            <a:t>Finance</a:t>
          </a:r>
          <a:endParaRPr lang="ko-KR" altLang="en-US" sz="1400" dirty="0"/>
        </a:p>
      </dgm:t>
    </dgm:pt>
    <dgm:pt modelId="{B3FA9A78-C3D6-4F5F-AA1E-732C6C31DA9A}" type="parTrans" cxnId="{8507CD10-00F5-43AB-B824-35A6C30F4E20}">
      <dgm:prSet/>
      <dgm:spPr/>
      <dgm:t>
        <a:bodyPr/>
        <a:lstStyle/>
        <a:p>
          <a:pPr latinLnBrk="1"/>
          <a:endParaRPr lang="ko-KR" altLang="en-US" sz="1300"/>
        </a:p>
      </dgm:t>
    </dgm:pt>
    <dgm:pt modelId="{EE83734B-0632-4DB6-B9E4-E6F434CB5ED2}" type="sibTrans" cxnId="{8507CD10-00F5-43AB-B824-35A6C30F4E20}">
      <dgm:prSet/>
      <dgm:spPr/>
      <dgm:t>
        <a:bodyPr/>
        <a:lstStyle/>
        <a:p>
          <a:pPr latinLnBrk="1"/>
          <a:endParaRPr lang="ko-KR" altLang="en-US" sz="1300"/>
        </a:p>
      </dgm:t>
    </dgm:pt>
    <dgm:pt modelId="{FE97E46A-D3BE-41B6-AC48-F22C91BB1572}">
      <dgm:prSet phldrT="[텍스트]" custT="1"/>
      <dgm:spPr/>
      <dgm:t>
        <a:bodyPr/>
        <a:lstStyle/>
        <a:p>
          <a:pPr latinLnBrk="1"/>
          <a:r>
            <a:rPr lang="en-US" altLang="ko-KR" sz="1300" dirty="0"/>
            <a:t>B/C Ratio</a:t>
          </a:r>
          <a:endParaRPr lang="ko-KR" altLang="en-US" sz="1300" dirty="0"/>
        </a:p>
      </dgm:t>
    </dgm:pt>
    <dgm:pt modelId="{4B713C4D-5FC2-4FE7-B318-686FD5C80F96}" type="parTrans" cxnId="{827970F3-20DC-4C60-B31A-F20DBBE9C668}">
      <dgm:prSet/>
      <dgm:spPr/>
      <dgm:t>
        <a:bodyPr/>
        <a:lstStyle/>
        <a:p>
          <a:pPr latinLnBrk="1"/>
          <a:endParaRPr lang="ko-KR" altLang="en-US" sz="1300"/>
        </a:p>
      </dgm:t>
    </dgm:pt>
    <dgm:pt modelId="{052CD4D4-A76B-45B0-9577-649373DDA83C}" type="sibTrans" cxnId="{827970F3-20DC-4C60-B31A-F20DBBE9C668}">
      <dgm:prSet/>
      <dgm:spPr/>
      <dgm:t>
        <a:bodyPr/>
        <a:lstStyle/>
        <a:p>
          <a:pPr latinLnBrk="1"/>
          <a:endParaRPr lang="ko-KR" altLang="en-US" sz="1300"/>
        </a:p>
      </dgm:t>
    </dgm:pt>
    <dgm:pt modelId="{D0BEFFD1-6A73-416E-BD0F-5162EDF2F413}">
      <dgm:prSet phldrT="[텍스트]" custT="1"/>
      <dgm:spPr/>
      <dgm:t>
        <a:bodyPr/>
        <a:lstStyle/>
        <a:p>
          <a:pPr latinLnBrk="1"/>
          <a:r>
            <a:rPr lang="en-US" altLang="ko-KR" sz="1400" dirty="0"/>
            <a:t>Market Position</a:t>
          </a:r>
          <a:endParaRPr lang="ko-KR" altLang="en-US" sz="1400" dirty="0"/>
        </a:p>
      </dgm:t>
    </dgm:pt>
    <dgm:pt modelId="{3D324C91-CA45-4B35-9DE0-41258CD2BE20}" type="parTrans" cxnId="{E09808D4-1AD7-467A-9E47-725FBFAB5576}">
      <dgm:prSet/>
      <dgm:spPr/>
      <dgm:t>
        <a:bodyPr/>
        <a:lstStyle/>
        <a:p>
          <a:pPr latinLnBrk="1"/>
          <a:endParaRPr lang="ko-KR" altLang="en-US" sz="1300"/>
        </a:p>
      </dgm:t>
    </dgm:pt>
    <dgm:pt modelId="{869B3C6F-8500-49A2-889C-C26BF61887EE}" type="sibTrans" cxnId="{E09808D4-1AD7-467A-9E47-725FBFAB5576}">
      <dgm:prSet/>
      <dgm:spPr/>
      <dgm:t>
        <a:bodyPr/>
        <a:lstStyle/>
        <a:p>
          <a:pPr latinLnBrk="1"/>
          <a:endParaRPr lang="ko-KR" altLang="en-US" sz="1300"/>
        </a:p>
      </dgm:t>
    </dgm:pt>
    <dgm:pt modelId="{C5A5D4E4-3E0B-4EDA-8B36-2C4F6D950B6D}">
      <dgm:prSet phldrT="[텍스트]" custT="1"/>
      <dgm:spPr/>
      <dgm:t>
        <a:bodyPr/>
        <a:lstStyle/>
        <a:p>
          <a:pPr latinLnBrk="1"/>
          <a:r>
            <a:rPr lang="en-US" altLang="ko-KR" sz="1300" dirty="0"/>
            <a:t>Technical Problem</a:t>
          </a:r>
          <a:endParaRPr lang="ko-KR" altLang="en-US" sz="1300" dirty="0"/>
        </a:p>
      </dgm:t>
    </dgm:pt>
    <dgm:pt modelId="{3FDC57BC-AF8C-4085-A072-34D0E734138F}" type="parTrans" cxnId="{A9742915-3D6D-4714-982A-141BB77624A7}">
      <dgm:prSet/>
      <dgm:spPr/>
      <dgm:t>
        <a:bodyPr/>
        <a:lstStyle/>
        <a:p>
          <a:pPr latinLnBrk="1"/>
          <a:endParaRPr lang="ko-KR" altLang="en-US" sz="1300"/>
        </a:p>
      </dgm:t>
    </dgm:pt>
    <dgm:pt modelId="{198CC2C5-D1D0-4BD3-902D-7067DD890EC8}" type="sibTrans" cxnId="{A9742915-3D6D-4714-982A-141BB77624A7}">
      <dgm:prSet/>
      <dgm:spPr/>
      <dgm:t>
        <a:bodyPr/>
        <a:lstStyle/>
        <a:p>
          <a:pPr latinLnBrk="1"/>
          <a:endParaRPr lang="ko-KR" altLang="en-US" sz="1300"/>
        </a:p>
      </dgm:t>
    </dgm:pt>
    <dgm:pt modelId="{ED2AE5F6-4773-4689-882D-71C06D725DDC}">
      <dgm:prSet phldrT="[텍스트]" custT="1"/>
      <dgm:spPr/>
      <dgm:t>
        <a:bodyPr/>
        <a:lstStyle/>
        <a:p>
          <a:pPr latinLnBrk="1"/>
          <a:r>
            <a:rPr lang="en-US" altLang="ko-KR" sz="1300" dirty="0"/>
            <a:t>Social Problem</a:t>
          </a:r>
          <a:endParaRPr lang="ko-KR" altLang="en-US" sz="1300" dirty="0"/>
        </a:p>
      </dgm:t>
    </dgm:pt>
    <dgm:pt modelId="{919803ED-59BC-4E19-9EB0-0FE61DBD47D3}" type="parTrans" cxnId="{0E0B84C6-EAD5-4C27-97D7-D861B523387A}">
      <dgm:prSet/>
      <dgm:spPr/>
      <dgm:t>
        <a:bodyPr/>
        <a:lstStyle/>
        <a:p>
          <a:pPr latinLnBrk="1"/>
          <a:endParaRPr lang="ko-KR" altLang="en-US" sz="1300"/>
        </a:p>
      </dgm:t>
    </dgm:pt>
    <dgm:pt modelId="{82AEF80D-CB72-4B0F-93C9-0700FAAE0FC5}" type="sibTrans" cxnId="{0E0B84C6-EAD5-4C27-97D7-D861B523387A}">
      <dgm:prSet/>
      <dgm:spPr/>
      <dgm:t>
        <a:bodyPr/>
        <a:lstStyle/>
        <a:p>
          <a:pPr latinLnBrk="1"/>
          <a:endParaRPr lang="ko-KR" altLang="en-US" sz="1300"/>
        </a:p>
      </dgm:t>
    </dgm:pt>
    <dgm:pt modelId="{7782BA6D-C4ED-4E25-80EC-CF018299756E}">
      <dgm:prSet phldrT="[텍스트]" custT="1"/>
      <dgm:spPr/>
      <dgm:t>
        <a:bodyPr/>
        <a:lstStyle/>
        <a:p>
          <a:pPr latinLnBrk="1"/>
          <a:r>
            <a:rPr lang="en-US" altLang="ko-KR" sz="1400" dirty="0"/>
            <a:t>Risk</a:t>
          </a:r>
          <a:endParaRPr lang="ko-KR" altLang="en-US" sz="1400" dirty="0"/>
        </a:p>
      </dgm:t>
    </dgm:pt>
    <dgm:pt modelId="{13E9A00A-F2AD-4E97-9D17-EB2D5A381642}" type="parTrans" cxnId="{A71553D1-4E99-4418-AFDB-0A09E157C722}">
      <dgm:prSet/>
      <dgm:spPr/>
      <dgm:t>
        <a:bodyPr/>
        <a:lstStyle/>
        <a:p>
          <a:pPr latinLnBrk="1"/>
          <a:endParaRPr lang="ko-KR" altLang="en-US" sz="1300"/>
        </a:p>
      </dgm:t>
    </dgm:pt>
    <dgm:pt modelId="{BC116473-3EDC-4909-931A-66D64E3C0C13}" type="sibTrans" cxnId="{A71553D1-4E99-4418-AFDB-0A09E157C722}">
      <dgm:prSet/>
      <dgm:spPr/>
      <dgm:t>
        <a:bodyPr/>
        <a:lstStyle/>
        <a:p>
          <a:pPr latinLnBrk="1"/>
          <a:endParaRPr lang="ko-KR" altLang="en-US" sz="1300"/>
        </a:p>
      </dgm:t>
    </dgm:pt>
    <dgm:pt modelId="{2B9D7DF1-52EB-4E26-9683-5AEE7E9DA5EB}">
      <dgm:prSet phldrT="[텍스트]" custT="1"/>
      <dgm:spPr/>
      <dgm:t>
        <a:bodyPr/>
        <a:lstStyle/>
        <a:p>
          <a:pPr latinLnBrk="1"/>
          <a:r>
            <a:rPr lang="en-US" altLang="ko-KR" sz="1400" dirty="0"/>
            <a:t>Utility</a:t>
          </a:r>
          <a:endParaRPr lang="ko-KR" altLang="en-US" sz="1400" dirty="0"/>
        </a:p>
      </dgm:t>
    </dgm:pt>
    <dgm:pt modelId="{66D02AEF-1894-4641-A1DB-20F5EB374C0C}" type="parTrans" cxnId="{EA123168-872A-45BD-9122-CE0A9676D084}">
      <dgm:prSet/>
      <dgm:spPr/>
      <dgm:t>
        <a:bodyPr/>
        <a:lstStyle/>
        <a:p>
          <a:pPr latinLnBrk="1"/>
          <a:endParaRPr lang="ko-KR" altLang="en-US" sz="1300"/>
        </a:p>
      </dgm:t>
    </dgm:pt>
    <dgm:pt modelId="{D6B906AD-E56E-45B6-A1CC-829C83F276F1}" type="sibTrans" cxnId="{EA123168-872A-45BD-9122-CE0A9676D084}">
      <dgm:prSet/>
      <dgm:spPr/>
      <dgm:t>
        <a:bodyPr/>
        <a:lstStyle/>
        <a:p>
          <a:pPr latinLnBrk="1"/>
          <a:endParaRPr lang="ko-KR" altLang="en-US" sz="1300"/>
        </a:p>
      </dgm:t>
    </dgm:pt>
    <dgm:pt modelId="{2B38751A-26A9-4295-9D13-10D5AA89ECA4}">
      <dgm:prSet phldrT="[텍스트]" custT="1"/>
      <dgm:spPr/>
      <dgm:t>
        <a:bodyPr/>
        <a:lstStyle/>
        <a:p>
          <a:pPr latinLnBrk="1"/>
          <a:r>
            <a:rPr lang="en-US" altLang="ko-KR" sz="1300" dirty="0"/>
            <a:t>Brand Image</a:t>
          </a:r>
          <a:endParaRPr lang="ko-KR" altLang="en-US" sz="1300" dirty="0"/>
        </a:p>
      </dgm:t>
    </dgm:pt>
    <dgm:pt modelId="{84939D64-7EED-45F5-8781-873794FBC709}" type="parTrans" cxnId="{03AB9D9A-0865-4A47-B6AC-55FC7077E055}">
      <dgm:prSet/>
      <dgm:spPr/>
      <dgm:t>
        <a:bodyPr/>
        <a:lstStyle/>
        <a:p>
          <a:pPr latinLnBrk="1"/>
          <a:endParaRPr lang="ko-KR" altLang="en-US" sz="1300"/>
        </a:p>
      </dgm:t>
    </dgm:pt>
    <dgm:pt modelId="{B6DDAB15-CF80-4891-8F6F-5BC4C3B72D59}" type="sibTrans" cxnId="{03AB9D9A-0865-4A47-B6AC-55FC7077E055}">
      <dgm:prSet/>
      <dgm:spPr/>
      <dgm:t>
        <a:bodyPr/>
        <a:lstStyle/>
        <a:p>
          <a:pPr latinLnBrk="1"/>
          <a:endParaRPr lang="ko-KR" altLang="en-US" sz="1300"/>
        </a:p>
      </dgm:t>
    </dgm:pt>
    <dgm:pt modelId="{718E52EF-E062-4BF0-9173-80A6381BAF90}">
      <dgm:prSet phldrT="[텍스트]" custT="1"/>
      <dgm:spPr/>
      <dgm:t>
        <a:bodyPr/>
        <a:lstStyle/>
        <a:p>
          <a:pPr latinLnBrk="1"/>
          <a:r>
            <a:rPr lang="en-US" altLang="ko-KR" sz="1300" dirty="0"/>
            <a:t>Efficiency</a:t>
          </a:r>
          <a:endParaRPr lang="ko-KR" altLang="en-US" sz="1300" dirty="0"/>
        </a:p>
      </dgm:t>
    </dgm:pt>
    <dgm:pt modelId="{7AD44298-D147-4E50-86D2-D6A3DA094D49}" type="parTrans" cxnId="{B3462A1C-30DB-4CC0-8248-17333106D77E}">
      <dgm:prSet/>
      <dgm:spPr/>
      <dgm:t>
        <a:bodyPr/>
        <a:lstStyle/>
        <a:p>
          <a:pPr latinLnBrk="1"/>
          <a:endParaRPr lang="ko-KR" altLang="en-US" sz="1300"/>
        </a:p>
      </dgm:t>
    </dgm:pt>
    <dgm:pt modelId="{88EE3077-BE84-40E4-951D-C8D6E2D2E4C4}" type="sibTrans" cxnId="{B3462A1C-30DB-4CC0-8248-17333106D77E}">
      <dgm:prSet/>
      <dgm:spPr/>
      <dgm:t>
        <a:bodyPr/>
        <a:lstStyle/>
        <a:p>
          <a:pPr latinLnBrk="1"/>
          <a:endParaRPr lang="ko-KR" altLang="en-US" sz="1300"/>
        </a:p>
      </dgm:t>
    </dgm:pt>
    <dgm:pt modelId="{319B18E2-330F-4C61-89EB-BF1E1731A948}">
      <dgm:prSet phldrT="[텍스트]" custT="1"/>
      <dgm:spPr/>
      <dgm:t>
        <a:bodyPr/>
        <a:lstStyle/>
        <a:p>
          <a:pPr latinLnBrk="1"/>
          <a:r>
            <a:rPr lang="en-US" altLang="ko-KR" sz="1300" dirty="0"/>
            <a:t>Data Utility</a:t>
          </a:r>
          <a:endParaRPr lang="ko-KR" altLang="en-US" sz="1300" dirty="0"/>
        </a:p>
      </dgm:t>
    </dgm:pt>
    <dgm:pt modelId="{D4277FFF-8BA2-4132-AC12-AE3B8F49DFF1}" type="parTrans" cxnId="{D58B051A-E86A-4260-BF9D-88644DA12BE5}">
      <dgm:prSet/>
      <dgm:spPr/>
      <dgm:t>
        <a:bodyPr/>
        <a:lstStyle/>
        <a:p>
          <a:pPr latinLnBrk="1"/>
          <a:endParaRPr lang="ko-KR" altLang="en-US" sz="1300"/>
        </a:p>
      </dgm:t>
    </dgm:pt>
    <dgm:pt modelId="{F0DC5E74-F67E-4500-99F3-8CD0ED18ED42}" type="sibTrans" cxnId="{D58B051A-E86A-4260-BF9D-88644DA12BE5}">
      <dgm:prSet/>
      <dgm:spPr/>
      <dgm:t>
        <a:bodyPr/>
        <a:lstStyle/>
        <a:p>
          <a:pPr latinLnBrk="1"/>
          <a:endParaRPr lang="ko-KR" altLang="en-US" sz="1300"/>
        </a:p>
      </dgm:t>
    </dgm:pt>
    <dgm:pt modelId="{0809E28B-890D-4C8A-8724-4D477BAEA4A4}" type="pres">
      <dgm:prSet presAssocID="{E4A81E71-4E88-49C3-A74C-3EB9F6D25556}" presName="hierChild1" presStyleCnt="0">
        <dgm:presLayoutVars>
          <dgm:chPref val="1"/>
          <dgm:dir/>
          <dgm:animOne val="branch"/>
          <dgm:animLvl val="lvl"/>
          <dgm:resizeHandles/>
        </dgm:presLayoutVars>
      </dgm:prSet>
      <dgm:spPr/>
    </dgm:pt>
    <dgm:pt modelId="{23503BD7-CE19-472A-8570-A5D302310ED0}" type="pres">
      <dgm:prSet presAssocID="{2364FE47-E27D-426F-BD12-D97FCB55A82D}" presName="hierRoot1" presStyleCnt="0"/>
      <dgm:spPr/>
    </dgm:pt>
    <dgm:pt modelId="{55FF77F8-C997-4407-BD64-0500A10124B8}" type="pres">
      <dgm:prSet presAssocID="{2364FE47-E27D-426F-BD12-D97FCB55A82D}" presName="composite" presStyleCnt="0"/>
      <dgm:spPr/>
    </dgm:pt>
    <dgm:pt modelId="{1EF1E479-533F-4DDA-8E1E-2FECE96182F9}" type="pres">
      <dgm:prSet presAssocID="{2364FE47-E27D-426F-BD12-D97FCB55A82D}" presName="background" presStyleLbl="node0" presStyleIdx="0" presStyleCnt="1"/>
      <dgm:spPr/>
    </dgm:pt>
    <dgm:pt modelId="{E2713867-9377-479F-BF63-D56A2E136E3B}" type="pres">
      <dgm:prSet presAssocID="{2364FE47-E27D-426F-BD12-D97FCB55A82D}" presName="text" presStyleLbl="fgAcc0" presStyleIdx="0" presStyleCnt="1" custScaleX="453043" custScaleY="235795" custLinFactNeighborX="-2737" custLinFactNeighborY="-1968">
        <dgm:presLayoutVars>
          <dgm:chPref val="3"/>
        </dgm:presLayoutVars>
      </dgm:prSet>
      <dgm:spPr/>
    </dgm:pt>
    <dgm:pt modelId="{601A199B-3A25-40BB-8667-C3CE652BCEE4}" type="pres">
      <dgm:prSet presAssocID="{2364FE47-E27D-426F-BD12-D97FCB55A82D}" presName="hierChild2" presStyleCnt="0"/>
      <dgm:spPr/>
    </dgm:pt>
    <dgm:pt modelId="{7AC044C9-DBA7-49B0-B883-804832D8CB12}" type="pres">
      <dgm:prSet presAssocID="{B3FA9A78-C3D6-4F5F-AA1E-732C6C31DA9A}" presName="Name10" presStyleLbl="parChTrans1D2" presStyleIdx="0" presStyleCnt="4"/>
      <dgm:spPr/>
    </dgm:pt>
    <dgm:pt modelId="{3FDD1F1D-47BD-4CA9-B14E-BC2E9A4991BF}" type="pres">
      <dgm:prSet presAssocID="{7BDE54F0-0006-4A2E-8CA2-168E20D91054}" presName="hierRoot2" presStyleCnt="0"/>
      <dgm:spPr/>
    </dgm:pt>
    <dgm:pt modelId="{33D252FF-9D43-45C8-80B3-30E598F0572D}" type="pres">
      <dgm:prSet presAssocID="{7BDE54F0-0006-4A2E-8CA2-168E20D91054}" presName="composite2" presStyleCnt="0"/>
      <dgm:spPr/>
    </dgm:pt>
    <dgm:pt modelId="{506D9366-029F-4B8C-B026-AAB92FEEF3DF}" type="pres">
      <dgm:prSet presAssocID="{7BDE54F0-0006-4A2E-8CA2-168E20D91054}" presName="background2" presStyleLbl="node2" presStyleIdx="0" presStyleCnt="4"/>
      <dgm:spPr/>
    </dgm:pt>
    <dgm:pt modelId="{C7FF3CEE-5392-4252-9C95-FB289F99E688}" type="pres">
      <dgm:prSet presAssocID="{7BDE54F0-0006-4A2E-8CA2-168E20D91054}" presName="text2" presStyleLbl="fgAcc2" presStyleIdx="0" presStyleCnt="4" custScaleY="235795" custLinFactNeighborY="-1968">
        <dgm:presLayoutVars>
          <dgm:chPref val="3"/>
        </dgm:presLayoutVars>
      </dgm:prSet>
      <dgm:spPr/>
    </dgm:pt>
    <dgm:pt modelId="{885A53FA-120E-4087-AA5A-8C5BC7D71A15}" type="pres">
      <dgm:prSet presAssocID="{7BDE54F0-0006-4A2E-8CA2-168E20D91054}" presName="hierChild3" presStyleCnt="0"/>
      <dgm:spPr/>
    </dgm:pt>
    <dgm:pt modelId="{CF34C5AD-ADC2-4766-9516-579A707D3AE8}" type="pres">
      <dgm:prSet presAssocID="{4B713C4D-5FC2-4FE7-B318-686FD5C80F96}" presName="Name17" presStyleLbl="parChTrans1D3" presStyleIdx="0" presStyleCnt="6"/>
      <dgm:spPr/>
    </dgm:pt>
    <dgm:pt modelId="{BA0F1F52-C1D9-46DC-A100-2F71E8140DDA}" type="pres">
      <dgm:prSet presAssocID="{FE97E46A-D3BE-41B6-AC48-F22C91BB1572}" presName="hierRoot3" presStyleCnt="0"/>
      <dgm:spPr/>
    </dgm:pt>
    <dgm:pt modelId="{DDB8896C-96FE-41D5-AF9F-7B5BB4BCDA88}" type="pres">
      <dgm:prSet presAssocID="{FE97E46A-D3BE-41B6-AC48-F22C91BB1572}" presName="composite3" presStyleCnt="0"/>
      <dgm:spPr/>
    </dgm:pt>
    <dgm:pt modelId="{D7F3AC5B-53C2-40B8-BE02-D127FA8F33BE}" type="pres">
      <dgm:prSet presAssocID="{FE97E46A-D3BE-41B6-AC48-F22C91BB1572}" presName="background3" presStyleLbl="node3" presStyleIdx="0" presStyleCnt="6"/>
      <dgm:spPr/>
    </dgm:pt>
    <dgm:pt modelId="{1B8B4EA6-9E38-475C-827A-67D8323C37F6}" type="pres">
      <dgm:prSet presAssocID="{FE97E46A-D3BE-41B6-AC48-F22C91BB1572}" presName="text3" presStyleLbl="fgAcc3" presStyleIdx="0" presStyleCnt="6" custScaleY="235795" custLinFactNeighborY="-1968">
        <dgm:presLayoutVars>
          <dgm:chPref val="3"/>
        </dgm:presLayoutVars>
      </dgm:prSet>
      <dgm:spPr/>
    </dgm:pt>
    <dgm:pt modelId="{92573F26-21ED-4C68-A9CD-ED51C486D50E}" type="pres">
      <dgm:prSet presAssocID="{FE97E46A-D3BE-41B6-AC48-F22C91BB1572}" presName="hierChild4" presStyleCnt="0"/>
      <dgm:spPr/>
    </dgm:pt>
    <dgm:pt modelId="{06280A85-0D81-425A-B6FA-753D3C51694C}" type="pres">
      <dgm:prSet presAssocID="{3D324C91-CA45-4B35-9DE0-41258CD2BE20}" presName="Name10" presStyleLbl="parChTrans1D2" presStyleIdx="1" presStyleCnt="4"/>
      <dgm:spPr/>
    </dgm:pt>
    <dgm:pt modelId="{A5E6B50D-C03B-4F81-ADB0-F0675AAFF5F0}" type="pres">
      <dgm:prSet presAssocID="{D0BEFFD1-6A73-416E-BD0F-5162EDF2F413}" presName="hierRoot2" presStyleCnt="0"/>
      <dgm:spPr/>
    </dgm:pt>
    <dgm:pt modelId="{C2817410-E538-43CB-8B66-400E2976FCFA}" type="pres">
      <dgm:prSet presAssocID="{D0BEFFD1-6A73-416E-BD0F-5162EDF2F413}" presName="composite2" presStyleCnt="0"/>
      <dgm:spPr/>
    </dgm:pt>
    <dgm:pt modelId="{9F913372-AD64-446A-B5D0-AC316E081A4C}" type="pres">
      <dgm:prSet presAssocID="{D0BEFFD1-6A73-416E-BD0F-5162EDF2F413}" presName="background2" presStyleLbl="node2" presStyleIdx="1" presStyleCnt="4"/>
      <dgm:spPr/>
    </dgm:pt>
    <dgm:pt modelId="{8BCC8274-2551-4B6E-94D0-54279CBC2E4F}" type="pres">
      <dgm:prSet presAssocID="{D0BEFFD1-6A73-416E-BD0F-5162EDF2F413}" presName="text2" presStyleLbl="fgAcc2" presStyleIdx="1" presStyleCnt="4" custScaleY="235795" custLinFactNeighborY="-1968">
        <dgm:presLayoutVars>
          <dgm:chPref val="3"/>
        </dgm:presLayoutVars>
      </dgm:prSet>
      <dgm:spPr/>
    </dgm:pt>
    <dgm:pt modelId="{A83DD746-E3ED-49A2-A025-4498D5A4E90C}" type="pres">
      <dgm:prSet presAssocID="{D0BEFFD1-6A73-416E-BD0F-5162EDF2F413}" presName="hierChild3" presStyleCnt="0"/>
      <dgm:spPr/>
    </dgm:pt>
    <dgm:pt modelId="{D83FF903-3FFB-4387-BC66-CAEC9B04B798}" type="pres">
      <dgm:prSet presAssocID="{84939D64-7EED-45F5-8781-873794FBC709}" presName="Name17" presStyleLbl="parChTrans1D3" presStyleIdx="1" presStyleCnt="6"/>
      <dgm:spPr/>
    </dgm:pt>
    <dgm:pt modelId="{74A4C039-6568-4423-84D5-FE74C38D8BE0}" type="pres">
      <dgm:prSet presAssocID="{2B38751A-26A9-4295-9D13-10D5AA89ECA4}" presName="hierRoot3" presStyleCnt="0"/>
      <dgm:spPr/>
    </dgm:pt>
    <dgm:pt modelId="{9AA3C602-1650-4C7B-97BA-B35D66239214}" type="pres">
      <dgm:prSet presAssocID="{2B38751A-26A9-4295-9D13-10D5AA89ECA4}" presName="composite3" presStyleCnt="0"/>
      <dgm:spPr/>
    </dgm:pt>
    <dgm:pt modelId="{3C8DA269-F0A7-44C9-A147-4C9B902F6333}" type="pres">
      <dgm:prSet presAssocID="{2B38751A-26A9-4295-9D13-10D5AA89ECA4}" presName="background3" presStyleLbl="node3" presStyleIdx="1" presStyleCnt="6"/>
      <dgm:spPr/>
    </dgm:pt>
    <dgm:pt modelId="{610EFE93-F6D1-479D-A7C7-BA3B1E2709A4}" type="pres">
      <dgm:prSet presAssocID="{2B38751A-26A9-4295-9D13-10D5AA89ECA4}" presName="text3" presStyleLbl="fgAcc3" presStyleIdx="1" presStyleCnt="6" custScaleY="235795" custLinFactNeighborY="-1968">
        <dgm:presLayoutVars>
          <dgm:chPref val="3"/>
        </dgm:presLayoutVars>
      </dgm:prSet>
      <dgm:spPr/>
    </dgm:pt>
    <dgm:pt modelId="{6473D8D6-710C-4C58-AFF8-307313168664}" type="pres">
      <dgm:prSet presAssocID="{2B38751A-26A9-4295-9D13-10D5AA89ECA4}" presName="hierChild4" presStyleCnt="0"/>
      <dgm:spPr/>
    </dgm:pt>
    <dgm:pt modelId="{D065EA8E-631E-4B4A-86A3-AF359ABCFB50}" type="pres">
      <dgm:prSet presAssocID="{66D02AEF-1894-4641-A1DB-20F5EB374C0C}" presName="Name10" presStyleLbl="parChTrans1D2" presStyleIdx="2" presStyleCnt="4"/>
      <dgm:spPr/>
    </dgm:pt>
    <dgm:pt modelId="{A868F0A4-6B8C-4E3C-94B0-7F76108D65CE}" type="pres">
      <dgm:prSet presAssocID="{2B9D7DF1-52EB-4E26-9683-5AEE7E9DA5EB}" presName="hierRoot2" presStyleCnt="0"/>
      <dgm:spPr/>
    </dgm:pt>
    <dgm:pt modelId="{22E4B6D7-6ADE-437B-A800-CAAB28CE5798}" type="pres">
      <dgm:prSet presAssocID="{2B9D7DF1-52EB-4E26-9683-5AEE7E9DA5EB}" presName="composite2" presStyleCnt="0"/>
      <dgm:spPr/>
    </dgm:pt>
    <dgm:pt modelId="{64702D26-16B9-4671-98D3-609BB73D9BDF}" type="pres">
      <dgm:prSet presAssocID="{2B9D7DF1-52EB-4E26-9683-5AEE7E9DA5EB}" presName="background2" presStyleLbl="node2" presStyleIdx="2" presStyleCnt="4"/>
      <dgm:spPr/>
    </dgm:pt>
    <dgm:pt modelId="{A910621A-62B0-41B6-ADB8-17582F5E9E29}" type="pres">
      <dgm:prSet presAssocID="{2B9D7DF1-52EB-4E26-9683-5AEE7E9DA5EB}" presName="text2" presStyleLbl="fgAcc2" presStyleIdx="2" presStyleCnt="4" custScaleY="235795" custLinFactNeighborY="-1968">
        <dgm:presLayoutVars>
          <dgm:chPref val="3"/>
        </dgm:presLayoutVars>
      </dgm:prSet>
      <dgm:spPr/>
    </dgm:pt>
    <dgm:pt modelId="{487749CF-9516-4F82-90AD-A1F47A87E5EC}" type="pres">
      <dgm:prSet presAssocID="{2B9D7DF1-52EB-4E26-9683-5AEE7E9DA5EB}" presName="hierChild3" presStyleCnt="0"/>
      <dgm:spPr/>
    </dgm:pt>
    <dgm:pt modelId="{4A0694A2-1551-47CA-B5F2-0DF9D4C0E220}" type="pres">
      <dgm:prSet presAssocID="{7AD44298-D147-4E50-86D2-D6A3DA094D49}" presName="Name17" presStyleLbl="parChTrans1D3" presStyleIdx="2" presStyleCnt="6"/>
      <dgm:spPr/>
    </dgm:pt>
    <dgm:pt modelId="{98BEBF89-5FA2-4B0B-AE4B-77DA00FEB213}" type="pres">
      <dgm:prSet presAssocID="{718E52EF-E062-4BF0-9173-80A6381BAF90}" presName="hierRoot3" presStyleCnt="0"/>
      <dgm:spPr/>
    </dgm:pt>
    <dgm:pt modelId="{A8B56105-B4CC-4F34-AC97-B663E8119C16}" type="pres">
      <dgm:prSet presAssocID="{718E52EF-E062-4BF0-9173-80A6381BAF90}" presName="composite3" presStyleCnt="0"/>
      <dgm:spPr/>
    </dgm:pt>
    <dgm:pt modelId="{AA02F8DE-F09F-4447-A89B-97517675FC0B}" type="pres">
      <dgm:prSet presAssocID="{718E52EF-E062-4BF0-9173-80A6381BAF90}" presName="background3" presStyleLbl="node3" presStyleIdx="2" presStyleCnt="6"/>
      <dgm:spPr/>
    </dgm:pt>
    <dgm:pt modelId="{965F1E2A-B1D1-4C07-9CBB-E2D4E130E098}" type="pres">
      <dgm:prSet presAssocID="{718E52EF-E062-4BF0-9173-80A6381BAF90}" presName="text3" presStyleLbl="fgAcc3" presStyleIdx="2" presStyleCnt="6" custScaleX="116859" custScaleY="235795" custLinFactNeighborY="-1968">
        <dgm:presLayoutVars>
          <dgm:chPref val="3"/>
        </dgm:presLayoutVars>
      </dgm:prSet>
      <dgm:spPr/>
    </dgm:pt>
    <dgm:pt modelId="{A095E9E5-4439-42DE-AEC6-2D2A5CDF3D1A}" type="pres">
      <dgm:prSet presAssocID="{718E52EF-E062-4BF0-9173-80A6381BAF90}" presName="hierChild4" presStyleCnt="0"/>
      <dgm:spPr/>
    </dgm:pt>
    <dgm:pt modelId="{FD050387-D898-4ADB-B92B-FCB6DC2151D9}" type="pres">
      <dgm:prSet presAssocID="{D4277FFF-8BA2-4132-AC12-AE3B8F49DFF1}" presName="Name17" presStyleLbl="parChTrans1D3" presStyleIdx="3" presStyleCnt="6"/>
      <dgm:spPr/>
    </dgm:pt>
    <dgm:pt modelId="{CB2DF7E0-456D-4F05-91C8-C1FC93326B3D}" type="pres">
      <dgm:prSet presAssocID="{319B18E2-330F-4C61-89EB-BF1E1731A948}" presName="hierRoot3" presStyleCnt="0"/>
      <dgm:spPr/>
    </dgm:pt>
    <dgm:pt modelId="{ABFD5DD4-B2F8-41F4-B7D2-6559E3CB45C9}" type="pres">
      <dgm:prSet presAssocID="{319B18E2-330F-4C61-89EB-BF1E1731A948}" presName="composite3" presStyleCnt="0"/>
      <dgm:spPr/>
    </dgm:pt>
    <dgm:pt modelId="{27DC1F13-E9F5-4A5D-AE4B-D8C39D189B03}" type="pres">
      <dgm:prSet presAssocID="{319B18E2-330F-4C61-89EB-BF1E1731A948}" presName="background3" presStyleLbl="node3" presStyleIdx="3" presStyleCnt="6"/>
      <dgm:spPr/>
    </dgm:pt>
    <dgm:pt modelId="{19E31949-F062-4C65-AFDC-189CF9997760}" type="pres">
      <dgm:prSet presAssocID="{319B18E2-330F-4C61-89EB-BF1E1731A948}" presName="text3" presStyleLbl="fgAcc3" presStyleIdx="3" presStyleCnt="6" custScaleY="235795" custLinFactNeighborY="-1968">
        <dgm:presLayoutVars>
          <dgm:chPref val="3"/>
        </dgm:presLayoutVars>
      </dgm:prSet>
      <dgm:spPr/>
    </dgm:pt>
    <dgm:pt modelId="{8650C86B-B7D1-419F-A11C-D6C4C95A1A68}" type="pres">
      <dgm:prSet presAssocID="{319B18E2-330F-4C61-89EB-BF1E1731A948}" presName="hierChild4" presStyleCnt="0"/>
      <dgm:spPr/>
    </dgm:pt>
    <dgm:pt modelId="{1612900D-915E-4E2B-A2CA-E08EAA02EAF7}" type="pres">
      <dgm:prSet presAssocID="{13E9A00A-F2AD-4E97-9D17-EB2D5A381642}" presName="Name10" presStyleLbl="parChTrans1D2" presStyleIdx="3" presStyleCnt="4"/>
      <dgm:spPr/>
    </dgm:pt>
    <dgm:pt modelId="{7BAB3082-DA61-438C-9534-14F208E75208}" type="pres">
      <dgm:prSet presAssocID="{7782BA6D-C4ED-4E25-80EC-CF018299756E}" presName="hierRoot2" presStyleCnt="0"/>
      <dgm:spPr/>
    </dgm:pt>
    <dgm:pt modelId="{A4B461E8-DD83-4E58-8EF0-3DC91965F19A}" type="pres">
      <dgm:prSet presAssocID="{7782BA6D-C4ED-4E25-80EC-CF018299756E}" presName="composite2" presStyleCnt="0"/>
      <dgm:spPr/>
    </dgm:pt>
    <dgm:pt modelId="{8D1A3427-5651-498D-BFA5-DFFD46679B32}" type="pres">
      <dgm:prSet presAssocID="{7782BA6D-C4ED-4E25-80EC-CF018299756E}" presName="background2" presStyleLbl="node2" presStyleIdx="3" presStyleCnt="4"/>
      <dgm:spPr/>
    </dgm:pt>
    <dgm:pt modelId="{57BCD715-87C2-4116-BAB9-8504A2EEC8B1}" type="pres">
      <dgm:prSet presAssocID="{7782BA6D-C4ED-4E25-80EC-CF018299756E}" presName="text2" presStyleLbl="fgAcc2" presStyleIdx="3" presStyleCnt="4" custScaleY="235795" custLinFactNeighborY="-1968">
        <dgm:presLayoutVars>
          <dgm:chPref val="3"/>
        </dgm:presLayoutVars>
      </dgm:prSet>
      <dgm:spPr/>
    </dgm:pt>
    <dgm:pt modelId="{8933C5D9-202F-4972-8072-CDC81202D2C8}" type="pres">
      <dgm:prSet presAssocID="{7782BA6D-C4ED-4E25-80EC-CF018299756E}" presName="hierChild3" presStyleCnt="0"/>
      <dgm:spPr/>
    </dgm:pt>
    <dgm:pt modelId="{BF439C03-99B2-43B4-93BA-4042C392CC03}" type="pres">
      <dgm:prSet presAssocID="{3FDC57BC-AF8C-4085-A072-34D0E734138F}" presName="Name17" presStyleLbl="parChTrans1D3" presStyleIdx="4" presStyleCnt="6"/>
      <dgm:spPr/>
    </dgm:pt>
    <dgm:pt modelId="{6CF6D3AC-21DF-46F0-9FF3-1A05417B981D}" type="pres">
      <dgm:prSet presAssocID="{C5A5D4E4-3E0B-4EDA-8B36-2C4F6D950B6D}" presName="hierRoot3" presStyleCnt="0"/>
      <dgm:spPr/>
    </dgm:pt>
    <dgm:pt modelId="{F0134A49-D367-4EBC-9C6F-144E047E64DE}" type="pres">
      <dgm:prSet presAssocID="{C5A5D4E4-3E0B-4EDA-8B36-2C4F6D950B6D}" presName="composite3" presStyleCnt="0"/>
      <dgm:spPr/>
    </dgm:pt>
    <dgm:pt modelId="{BFAE2A34-C679-4301-B50A-AFB6738F92FC}" type="pres">
      <dgm:prSet presAssocID="{C5A5D4E4-3E0B-4EDA-8B36-2C4F6D950B6D}" presName="background3" presStyleLbl="node3" presStyleIdx="4" presStyleCnt="6"/>
      <dgm:spPr/>
    </dgm:pt>
    <dgm:pt modelId="{DDCD23CC-7CE5-4A01-831A-D91F2D7DDACD}" type="pres">
      <dgm:prSet presAssocID="{C5A5D4E4-3E0B-4EDA-8B36-2C4F6D950B6D}" presName="text3" presStyleLbl="fgAcc3" presStyleIdx="4" presStyleCnt="6" custScaleX="110036" custScaleY="235795" custLinFactNeighborY="-1968">
        <dgm:presLayoutVars>
          <dgm:chPref val="3"/>
        </dgm:presLayoutVars>
      </dgm:prSet>
      <dgm:spPr/>
    </dgm:pt>
    <dgm:pt modelId="{9A104DFB-7017-41F9-B7C5-4A62211BAC73}" type="pres">
      <dgm:prSet presAssocID="{C5A5D4E4-3E0B-4EDA-8B36-2C4F6D950B6D}" presName="hierChild4" presStyleCnt="0"/>
      <dgm:spPr/>
    </dgm:pt>
    <dgm:pt modelId="{E01EF316-5271-4DBF-A893-3F3586DC6639}" type="pres">
      <dgm:prSet presAssocID="{919803ED-59BC-4E19-9EB0-0FE61DBD47D3}" presName="Name17" presStyleLbl="parChTrans1D3" presStyleIdx="5" presStyleCnt="6"/>
      <dgm:spPr/>
    </dgm:pt>
    <dgm:pt modelId="{B036D102-06ED-4E1F-8397-4AE4381F6BD3}" type="pres">
      <dgm:prSet presAssocID="{ED2AE5F6-4773-4689-882D-71C06D725DDC}" presName="hierRoot3" presStyleCnt="0"/>
      <dgm:spPr/>
    </dgm:pt>
    <dgm:pt modelId="{171CB6B0-92E2-49B4-89B1-76DCAF993D83}" type="pres">
      <dgm:prSet presAssocID="{ED2AE5F6-4773-4689-882D-71C06D725DDC}" presName="composite3" presStyleCnt="0"/>
      <dgm:spPr/>
    </dgm:pt>
    <dgm:pt modelId="{6E230B73-988E-4DEE-964A-2B3120DD2EDF}" type="pres">
      <dgm:prSet presAssocID="{ED2AE5F6-4773-4689-882D-71C06D725DDC}" presName="background3" presStyleLbl="node3" presStyleIdx="5" presStyleCnt="6"/>
      <dgm:spPr/>
    </dgm:pt>
    <dgm:pt modelId="{BD9F5046-B44F-4987-919B-957ABC55998B}" type="pres">
      <dgm:prSet presAssocID="{ED2AE5F6-4773-4689-882D-71C06D725DDC}" presName="text3" presStyleLbl="fgAcc3" presStyleIdx="5" presStyleCnt="6" custScaleY="235795" custLinFactNeighborX="-506" custLinFactNeighborY="-1968">
        <dgm:presLayoutVars>
          <dgm:chPref val="3"/>
        </dgm:presLayoutVars>
      </dgm:prSet>
      <dgm:spPr/>
    </dgm:pt>
    <dgm:pt modelId="{D6CA369D-FF4C-4223-9858-E23CDDBC8D13}" type="pres">
      <dgm:prSet presAssocID="{ED2AE5F6-4773-4689-882D-71C06D725DDC}" presName="hierChild4" presStyleCnt="0"/>
      <dgm:spPr/>
    </dgm:pt>
  </dgm:ptLst>
  <dgm:cxnLst>
    <dgm:cxn modelId="{ABBA1103-ED63-429A-904C-D896F927EF2D}" type="presOf" srcId="{3D324C91-CA45-4B35-9DE0-41258CD2BE20}" destId="{06280A85-0D81-425A-B6FA-753D3C51694C}" srcOrd="0" destOrd="0" presId="urn:microsoft.com/office/officeart/2005/8/layout/hierarchy1"/>
    <dgm:cxn modelId="{A0A0DD08-5A8D-446E-92C2-AF482D1CC575}" type="presOf" srcId="{13E9A00A-F2AD-4E97-9D17-EB2D5A381642}" destId="{1612900D-915E-4E2B-A2CA-E08EAA02EAF7}" srcOrd="0" destOrd="0" presId="urn:microsoft.com/office/officeart/2005/8/layout/hierarchy1"/>
    <dgm:cxn modelId="{8507CD10-00F5-43AB-B824-35A6C30F4E20}" srcId="{2364FE47-E27D-426F-BD12-D97FCB55A82D}" destId="{7BDE54F0-0006-4A2E-8CA2-168E20D91054}" srcOrd="0" destOrd="0" parTransId="{B3FA9A78-C3D6-4F5F-AA1E-732C6C31DA9A}" sibTransId="{EE83734B-0632-4DB6-B9E4-E6F434CB5ED2}"/>
    <dgm:cxn modelId="{A9742915-3D6D-4714-982A-141BB77624A7}" srcId="{7782BA6D-C4ED-4E25-80EC-CF018299756E}" destId="{C5A5D4E4-3E0B-4EDA-8B36-2C4F6D950B6D}" srcOrd="0" destOrd="0" parTransId="{3FDC57BC-AF8C-4085-A072-34D0E734138F}" sibTransId="{198CC2C5-D1D0-4BD3-902D-7067DD890EC8}"/>
    <dgm:cxn modelId="{D58B051A-E86A-4260-BF9D-88644DA12BE5}" srcId="{2B9D7DF1-52EB-4E26-9683-5AEE7E9DA5EB}" destId="{319B18E2-330F-4C61-89EB-BF1E1731A948}" srcOrd="1" destOrd="0" parTransId="{D4277FFF-8BA2-4132-AC12-AE3B8F49DFF1}" sibTransId="{F0DC5E74-F67E-4500-99F3-8CD0ED18ED42}"/>
    <dgm:cxn modelId="{A4713B1B-0CDB-4A92-A652-1A9182DAE32E}" type="presOf" srcId="{319B18E2-330F-4C61-89EB-BF1E1731A948}" destId="{19E31949-F062-4C65-AFDC-189CF9997760}" srcOrd="0" destOrd="0" presId="urn:microsoft.com/office/officeart/2005/8/layout/hierarchy1"/>
    <dgm:cxn modelId="{B3462A1C-30DB-4CC0-8248-17333106D77E}" srcId="{2B9D7DF1-52EB-4E26-9683-5AEE7E9DA5EB}" destId="{718E52EF-E062-4BF0-9173-80A6381BAF90}" srcOrd="0" destOrd="0" parTransId="{7AD44298-D147-4E50-86D2-D6A3DA094D49}" sibTransId="{88EE3077-BE84-40E4-951D-C8D6E2D2E4C4}"/>
    <dgm:cxn modelId="{0D919931-26C4-4225-B7F3-C73BF2DE487F}" type="presOf" srcId="{2B38751A-26A9-4295-9D13-10D5AA89ECA4}" destId="{610EFE93-F6D1-479D-A7C7-BA3B1E2709A4}" srcOrd="0" destOrd="0" presId="urn:microsoft.com/office/officeart/2005/8/layout/hierarchy1"/>
    <dgm:cxn modelId="{827B4039-488B-44E1-B8F4-162E8046C4AD}" type="presOf" srcId="{7AD44298-D147-4E50-86D2-D6A3DA094D49}" destId="{4A0694A2-1551-47CA-B5F2-0DF9D4C0E220}" srcOrd="0" destOrd="0" presId="urn:microsoft.com/office/officeart/2005/8/layout/hierarchy1"/>
    <dgm:cxn modelId="{7340D33C-AA06-4C57-B046-239491FCB6A6}" type="presOf" srcId="{D0BEFFD1-6A73-416E-BD0F-5162EDF2F413}" destId="{8BCC8274-2551-4B6E-94D0-54279CBC2E4F}" srcOrd="0" destOrd="0" presId="urn:microsoft.com/office/officeart/2005/8/layout/hierarchy1"/>
    <dgm:cxn modelId="{0C35D85C-AE79-4F66-B7C0-BC07570305FE}" type="presOf" srcId="{FE97E46A-D3BE-41B6-AC48-F22C91BB1572}" destId="{1B8B4EA6-9E38-475C-827A-67D8323C37F6}" srcOrd="0" destOrd="0" presId="urn:microsoft.com/office/officeart/2005/8/layout/hierarchy1"/>
    <dgm:cxn modelId="{2FF4755F-3962-4552-ADC0-337EE575A118}" type="presOf" srcId="{2364FE47-E27D-426F-BD12-D97FCB55A82D}" destId="{E2713867-9377-479F-BF63-D56A2E136E3B}" srcOrd="0" destOrd="0" presId="urn:microsoft.com/office/officeart/2005/8/layout/hierarchy1"/>
    <dgm:cxn modelId="{D36D3663-F09E-4725-AE81-E59869AB0CFD}" type="presOf" srcId="{7BDE54F0-0006-4A2E-8CA2-168E20D91054}" destId="{C7FF3CEE-5392-4252-9C95-FB289F99E688}" srcOrd="0" destOrd="0" presId="urn:microsoft.com/office/officeart/2005/8/layout/hierarchy1"/>
    <dgm:cxn modelId="{68243763-80ED-46BC-B848-366621CC7511}" type="presOf" srcId="{B3FA9A78-C3D6-4F5F-AA1E-732C6C31DA9A}" destId="{7AC044C9-DBA7-49B0-B883-804832D8CB12}" srcOrd="0" destOrd="0" presId="urn:microsoft.com/office/officeart/2005/8/layout/hierarchy1"/>
    <dgm:cxn modelId="{1E729A43-9911-4C54-9DB7-9A3608455A24}" type="presOf" srcId="{C5A5D4E4-3E0B-4EDA-8B36-2C4F6D950B6D}" destId="{DDCD23CC-7CE5-4A01-831A-D91F2D7DDACD}" srcOrd="0" destOrd="0" presId="urn:microsoft.com/office/officeart/2005/8/layout/hierarchy1"/>
    <dgm:cxn modelId="{EA123168-872A-45BD-9122-CE0A9676D084}" srcId="{2364FE47-E27D-426F-BD12-D97FCB55A82D}" destId="{2B9D7DF1-52EB-4E26-9683-5AEE7E9DA5EB}" srcOrd="2" destOrd="0" parTransId="{66D02AEF-1894-4641-A1DB-20F5EB374C0C}" sibTransId="{D6B906AD-E56E-45B6-A1CC-829C83F276F1}"/>
    <dgm:cxn modelId="{64439A4C-23E0-4386-8D5F-99F6F7BA995B}" type="presOf" srcId="{ED2AE5F6-4773-4689-882D-71C06D725DDC}" destId="{BD9F5046-B44F-4987-919B-957ABC55998B}" srcOrd="0" destOrd="0" presId="urn:microsoft.com/office/officeart/2005/8/layout/hierarchy1"/>
    <dgm:cxn modelId="{DEF3C38C-6F68-4E67-A7BA-94D32C4FC8EB}" srcId="{E4A81E71-4E88-49C3-A74C-3EB9F6D25556}" destId="{2364FE47-E27D-426F-BD12-D97FCB55A82D}" srcOrd="0" destOrd="0" parTransId="{7A6276A9-0E3D-493B-9B40-E56DF1916AA2}" sibTransId="{F97467E5-E1A6-4A91-9A88-A36B4774BD43}"/>
    <dgm:cxn modelId="{331FF98C-0FFE-477D-80C9-F0DCFF5926F4}" type="presOf" srcId="{66D02AEF-1894-4641-A1DB-20F5EB374C0C}" destId="{D065EA8E-631E-4B4A-86A3-AF359ABCFB50}" srcOrd="0" destOrd="0" presId="urn:microsoft.com/office/officeart/2005/8/layout/hierarchy1"/>
    <dgm:cxn modelId="{03AB9D9A-0865-4A47-B6AC-55FC7077E055}" srcId="{D0BEFFD1-6A73-416E-BD0F-5162EDF2F413}" destId="{2B38751A-26A9-4295-9D13-10D5AA89ECA4}" srcOrd="0" destOrd="0" parTransId="{84939D64-7EED-45F5-8781-873794FBC709}" sibTransId="{B6DDAB15-CF80-4891-8F6F-5BC4C3B72D59}"/>
    <dgm:cxn modelId="{E60D6EA0-B79C-4CFB-AD05-32228924E005}" type="presOf" srcId="{84939D64-7EED-45F5-8781-873794FBC709}" destId="{D83FF903-3FFB-4387-BC66-CAEC9B04B798}" srcOrd="0" destOrd="0" presId="urn:microsoft.com/office/officeart/2005/8/layout/hierarchy1"/>
    <dgm:cxn modelId="{05586AA9-1D83-44EE-BF4A-4DD0BA74E5E5}" type="presOf" srcId="{718E52EF-E062-4BF0-9173-80A6381BAF90}" destId="{965F1E2A-B1D1-4C07-9CBB-E2D4E130E098}" srcOrd="0" destOrd="0" presId="urn:microsoft.com/office/officeart/2005/8/layout/hierarchy1"/>
    <dgm:cxn modelId="{792A10BC-E190-4ED8-BDFE-EC53EE4BC4D5}" type="presOf" srcId="{D4277FFF-8BA2-4132-AC12-AE3B8F49DFF1}" destId="{FD050387-D898-4ADB-B92B-FCB6DC2151D9}" srcOrd="0" destOrd="0" presId="urn:microsoft.com/office/officeart/2005/8/layout/hierarchy1"/>
    <dgm:cxn modelId="{A34AF7C4-5F65-48A0-9E34-E094AA4DAB6A}" type="presOf" srcId="{7782BA6D-C4ED-4E25-80EC-CF018299756E}" destId="{57BCD715-87C2-4116-BAB9-8504A2EEC8B1}" srcOrd="0" destOrd="0" presId="urn:microsoft.com/office/officeart/2005/8/layout/hierarchy1"/>
    <dgm:cxn modelId="{0E0B84C6-EAD5-4C27-97D7-D861B523387A}" srcId="{7782BA6D-C4ED-4E25-80EC-CF018299756E}" destId="{ED2AE5F6-4773-4689-882D-71C06D725DDC}" srcOrd="1" destOrd="0" parTransId="{919803ED-59BC-4E19-9EB0-0FE61DBD47D3}" sibTransId="{82AEF80D-CB72-4B0F-93C9-0700FAAE0FC5}"/>
    <dgm:cxn modelId="{5CEB5BC9-8337-4730-8F28-CCF88856C924}" type="presOf" srcId="{4B713C4D-5FC2-4FE7-B318-686FD5C80F96}" destId="{CF34C5AD-ADC2-4766-9516-579A707D3AE8}" srcOrd="0" destOrd="0" presId="urn:microsoft.com/office/officeart/2005/8/layout/hierarchy1"/>
    <dgm:cxn modelId="{A71553D1-4E99-4418-AFDB-0A09E157C722}" srcId="{2364FE47-E27D-426F-BD12-D97FCB55A82D}" destId="{7782BA6D-C4ED-4E25-80EC-CF018299756E}" srcOrd="3" destOrd="0" parTransId="{13E9A00A-F2AD-4E97-9D17-EB2D5A381642}" sibTransId="{BC116473-3EDC-4909-931A-66D64E3C0C13}"/>
    <dgm:cxn modelId="{E09808D4-1AD7-467A-9E47-725FBFAB5576}" srcId="{2364FE47-E27D-426F-BD12-D97FCB55A82D}" destId="{D0BEFFD1-6A73-416E-BD0F-5162EDF2F413}" srcOrd="1" destOrd="0" parTransId="{3D324C91-CA45-4B35-9DE0-41258CD2BE20}" sibTransId="{869B3C6F-8500-49A2-889C-C26BF61887EE}"/>
    <dgm:cxn modelId="{7D0D9DE4-BAA2-4C33-8C4D-B9DA60F06251}" type="presOf" srcId="{919803ED-59BC-4E19-9EB0-0FE61DBD47D3}" destId="{E01EF316-5271-4DBF-A893-3F3586DC6639}" srcOrd="0" destOrd="0" presId="urn:microsoft.com/office/officeart/2005/8/layout/hierarchy1"/>
    <dgm:cxn modelId="{9BA785E7-2F82-4B06-84BB-FA9A5FA0DAF6}" type="presOf" srcId="{E4A81E71-4E88-49C3-A74C-3EB9F6D25556}" destId="{0809E28B-890D-4C8A-8724-4D477BAEA4A4}" srcOrd="0" destOrd="0" presId="urn:microsoft.com/office/officeart/2005/8/layout/hierarchy1"/>
    <dgm:cxn modelId="{8FD6AFED-179B-4501-B337-A2C646CE4E3A}" type="presOf" srcId="{2B9D7DF1-52EB-4E26-9683-5AEE7E9DA5EB}" destId="{A910621A-62B0-41B6-ADB8-17582F5E9E29}" srcOrd="0" destOrd="0" presId="urn:microsoft.com/office/officeart/2005/8/layout/hierarchy1"/>
    <dgm:cxn modelId="{32ADD0F1-EFB3-45B9-A9AA-3150F701A7ED}" type="presOf" srcId="{3FDC57BC-AF8C-4085-A072-34D0E734138F}" destId="{BF439C03-99B2-43B4-93BA-4042C392CC03}" srcOrd="0" destOrd="0" presId="urn:microsoft.com/office/officeart/2005/8/layout/hierarchy1"/>
    <dgm:cxn modelId="{827970F3-20DC-4C60-B31A-F20DBBE9C668}" srcId="{7BDE54F0-0006-4A2E-8CA2-168E20D91054}" destId="{FE97E46A-D3BE-41B6-AC48-F22C91BB1572}" srcOrd="0" destOrd="0" parTransId="{4B713C4D-5FC2-4FE7-B318-686FD5C80F96}" sibTransId="{052CD4D4-A76B-45B0-9577-649373DDA83C}"/>
    <dgm:cxn modelId="{A95394FA-7B87-41CE-8C24-A14FB5A39985}" type="presParOf" srcId="{0809E28B-890D-4C8A-8724-4D477BAEA4A4}" destId="{23503BD7-CE19-472A-8570-A5D302310ED0}" srcOrd="0" destOrd="0" presId="urn:microsoft.com/office/officeart/2005/8/layout/hierarchy1"/>
    <dgm:cxn modelId="{57CD2D7B-F00C-4303-AECD-8C17CDECF9D6}" type="presParOf" srcId="{23503BD7-CE19-472A-8570-A5D302310ED0}" destId="{55FF77F8-C997-4407-BD64-0500A10124B8}" srcOrd="0" destOrd="0" presId="urn:microsoft.com/office/officeart/2005/8/layout/hierarchy1"/>
    <dgm:cxn modelId="{E1990A42-48A5-431E-95D1-CCDA7F171166}" type="presParOf" srcId="{55FF77F8-C997-4407-BD64-0500A10124B8}" destId="{1EF1E479-533F-4DDA-8E1E-2FECE96182F9}" srcOrd="0" destOrd="0" presId="urn:microsoft.com/office/officeart/2005/8/layout/hierarchy1"/>
    <dgm:cxn modelId="{30E71338-64ED-4060-8472-512570A37EF0}" type="presParOf" srcId="{55FF77F8-C997-4407-BD64-0500A10124B8}" destId="{E2713867-9377-479F-BF63-D56A2E136E3B}" srcOrd="1" destOrd="0" presId="urn:microsoft.com/office/officeart/2005/8/layout/hierarchy1"/>
    <dgm:cxn modelId="{B98ECCF0-AB0D-4399-8791-0F5F11192E1A}" type="presParOf" srcId="{23503BD7-CE19-472A-8570-A5D302310ED0}" destId="{601A199B-3A25-40BB-8667-C3CE652BCEE4}" srcOrd="1" destOrd="0" presId="urn:microsoft.com/office/officeart/2005/8/layout/hierarchy1"/>
    <dgm:cxn modelId="{B214B255-04A9-4581-8750-CF02492C8C4D}" type="presParOf" srcId="{601A199B-3A25-40BB-8667-C3CE652BCEE4}" destId="{7AC044C9-DBA7-49B0-B883-804832D8CB12}" srcOrd="0" destOrd="0" presId="urn:microsoft.com/office/officeart/2005/8/layout/hierarchy1"/>
    <dgm:cxn modelId="{B443F683-3DA5-4CF9-B06C-736462378517}" type="presParOf" srcId="{601A199B-3A25-40BB-8667-C3CE652BCEE4}" destId="{3FDD1F1D-47BD-4CA9-B14E-BC2E9A4991BF}" srcOrd="1" destOrd="0" presId="urn:microsoft.com/office/officeart/2005/8/layout/hierarchy1"/>
    <dgm:cxn modelId="{5426A293-569E-460C-A581-CD4BB8CEA56B}" type="presParOf" srcId="{3FDD1F1D-47BD-4CA9-B14E-BC2E9A4991BF}" destId="{33D252FF-9D43-45C8-80B3-30E598F0572D}" srcOrd="0" destOrd="0" presId="urn:microsoft.com/office/officeart/2005/8/layout/hierarchy1"/>
    <dgm:cxn modelId="{EB636B83-808A-4970-A754-ED47879B39CA}" type="presParOf" srcId="{33D252FF-9D43-45C8-80B3-30E598F0572D}" destId="{506D9366-029F-4B8C-B026-AAB92FEEF3DF}" srcOrd="0" destOrd="0" presId="urn:microsoft.com/office/officeart/2005/8/layout/hierarchy1"/>
    <dgm:cxn modelId="{E294BF3D-7C6D-4130-ACC0-9699341C8D80}" type="presParOf" srcId="{33D252FF-9D43-45C8-80B3-30E598F0572D}" destId="{C7FF3CEE-5392-4252-9C95-FB289F99E688}" srcOrd="1" destOrd="0" presId="urn:microsoft.com/office/officeart/2005/8/layout/hierarchy1"/>
    <dgm:cxn modelId="{A6D945B6-AA0F-40BB-A6F6-70CBFFC09DE2}" type="presParOf" srcId="{3FDD1F1D-47BD-4CA9-B14E-BC2E9A4991BF}" destId="{885A53FA-120E-4087-AA5A-8C5BC7D71A15}" srcOrd="1" destOrd="0" presId="urn:microsoft.com/office/officeart/2005/8/layout/hierarchy1"/>
    <dgm:cxn modelId="{6013E517-020D-4D89-97AC-1FD5E9214F31}" type="presParOf" srcId="{885A53FA-120E-4087-AA5A-8C5BC7D71A15}" destId="{CF34C5AD-ADC2-4766-9516-579A707D3AE8}" srcOrd="0" destOrd="0" presId="urn:microsoft.com/office/officeart/2005/8/layout/hierarchy1"/>
    <dgm:cxn modelId="{E98E65A3-6FFE-4623-914D-C65619DA2CA5}" type="presParOf" srcId="{885A53FA-120E-4087-AA5A-8C5BC7D71A15}" destId="{BA0F1F52-C1D9-46DC-A100-2F71E8140DDA}" srcOrd="1" destOrd="0" presId="urn:microsoft.com/office/officeart/2005/8/layout/hierarchy1"/>
    <dgm:cxn modelId="{8889E829-03FB-4A8F-8E27-E576042B829E}" type="presParOf" srcId="{BA0F1F52-C1D9-46DC-A100-2F71E8140DDA}" destId="{DDB8896C-96FE-41D5-AF9F-7B5BB4BCDA88}" srcOrd="0" destOrd="0" presId="urn:microsoft.com/office/officeart/2005/8/layout/hierarchy1"/>
    <dgm:cxn modelId="{A808A7C8-AFD2-4D3D-A2DF-01C70B927418}" type="presParOf" srcId="{DDB8896C-96FE-41D5-AF9F-7B5BB4BCDA88}" destId="{D7F3AC5B-53C2-40B8-BE02-D127FA8F33BE}" srcOrd="0" destOrd="0" presId="urn:microsoft.com/office/officeart/2005/8/layout/hierarchy1"/>
    <dgm:cxn modelId="{98C7F1EF-9070-4982-AD64-C44AD5DB2CA6}" type="presParOf" srcId="{DDB8896C-96FE-41D5-AF9F-7B5BB4BCDA88}" destId="{1B8B4EA6-9E38-475C-827A-67D8323C37F6}" srcOrd="1" destOrd="0" presId="urn:microsoft.com/office/officeart/2005/8/layout/hierarchy1"/>
    <dgm:cxn modelId="{DE0FE452-AD13-418F-9D3D-56C8DBE7BA48}" type="presParOf" srcId="{BA0F1F52-C1D9-46DC-A100-2F71E8140DDA}" destId="{92573F26-21ED-4C68-A9CD-ED51C486D50E}" srcOrd="1" destOrd="0" presId="urn:microsoft.com/office/officeart/2005/8/layout/hierarchy1"/>
    <dgm:cxn modelId="{CA01B810-361F-4FB0-B157-12263C5F7EFB}" type="presParOf" srcId="{601A199B-3A25-40BB-8667-C3CE652BCEE4}" destId="{06280A85-0D81-425A-B6FA-753D3C51694C}" srcOrd="2" destOrd="0" presId="urn:microsoft.com/office/officeart/2005/8/layout/hierarchy1"/>
    <dgm:cxn modelId="{7A48C999-B101-4D9B-897E-6CD8344C8A62}" type="presParOf" srcId="{601A199B-3A25-40BB-8667-C3CE652BCEE4}" destId="{A5E6B50D-C03B-4F81-ADB0-F0675AAFF5F0}" srcOrd="3" destOrd="0" presId="urn:microsoft.com/office/officeart/2005/8/layout/hierarchy1"/>
    <dgm:cxn modelId="{A8A2868B-D2A5-46AB-BBD8-BE72D7D9855C}" type="presParOf" srcId="{A5E6B50D-C03B-4F81-ADB0-F0675AAFF5F0}" destId="{C2817410-E538-43CB-8B66-400E2976FCFA}" srcOrd="0" destOrd="0" presId="urn:microsoft.com/office/officeart/2005/8/layout/hierarchy1"/>
    <dgm:cxn modelId="{151A7ED4-6F17-4719-B53B-C6FE3BEAB5E3}" type="presParOf" srcId="{C2817410-E538-43CB-8B66-400E2976FCFA}" destId="{9F913372-AD64-446A-B5D0-AC316E081A4C}" srcOrd="0" destOrd="0" presId="urn:microsoft.com/office/officeart/2005/8/layout/hierarchy1"/>
    <dgm:cxn modelId="{00B8B3CF-7987-4B12-AA53-7634C42D4E19}" type="presParOf" srcId="{C2817410-E538-43CB-8B66-400E2976FCFA}" destId="{8BCC8274-2551-4B6E-94D0-54279CBC2E4F}" srcOrd="1" destOrd="0" presId="urn:microsoft.com/office/officeart/2005/8/layout/hierarchy1"/>
    <dgm:cxn modelId="{F42BBB2F-58E0-483F-8C1A-D6221CBA5CAF}" type="presParOf" srcId="{A5E6B50D-C03B-4F81-ADB0-F0675AAFF5F0}" destId="{A83DD746-E3ED-49A2-A025-4498D5A4E90C}" srcOrd="1" destOrd="0" presId="urn:microsoft.com/office/officeart/2005/8/layout/hierarchy1"/>
    <dgm:cxn modelId="{91A3D137-616D-4955-A164-F9FD076E9466}" type="presParOf" srcId="{A83DD746-E3ED-49A2-A025-4498D5A4E90C}" destId="{D83FF903-3FFB-4387-BC66-CAEC9B04B798}" srcOrd="0" destOrd="0" presId="urn:microsoft.com/office/officeart/2005/8/layout/hierarchy1"/>
    <dgm:cxn modelId="{DDD470E7-D670-4002-B071-0799E0582BD2}" type="presParOf" srcId="{A83DD746-E3ED-49A2-A025-4498D5A4E90C}" destId="{74A4C039-6568-4423-84D5-FE74C38D8BE0}" srcOrd="1" destOrd="0" presId="urn:microsoft.com/office/officeart/2005/8/layout/hierarchy1"/>
    <dgm:cxn modelId="{51FB8CB3-D09F-4910-85B8-EA2AB2A0C642}" type="presParOf" srcId="{74A4C039-6568-4423-84D5-FE74C38D8BE0}" destId="{9AA3C602-1650-4C7B-97BA-B35D66239214}" srcOrd="0" destOrd="0" presId="urn:microsoft.com/office/officeart/2005/8/layout/hierarchy1"/>
    <dgm:cxn modelId="{E55E4781-9465-4A70-A482-899132355F7A}" type="presParOf" srcId="{9AA3C602-1650-4C7B-97BA-B35D66239214}" destId="{3C8DA269-F0A7-44C9-A147-4C9B902F6333}" srcOrd="0" destOrd="0" presId="urn:microsoft.com/office/officeart/2005/8/layout/hierarchy1"/>
    <dgm:cxn modelId="{D4DEDB3A-B9A3-466B-9ABD-72E8FB812C11}" type="presParOf" srcId="{9AA3C602-1650-4C7B-97BA-B35D66239214}" destId="{610EFE93-F6D1-479D-A7C7-BA3B1E2709A4}" srcOrd="1" destOrd="0" presId="urn:microsoft.com/office/officeart/2005/8/layout/hierarchy1"/>
    <dgm:cxn modelId="{BC2E9CCC-9B8E-4573-AF8F-D85845C25717}" type="presParOf" srcId="{74A4C039-6568-4423-84D5-FE74C38D8BE0}" destId="{6473D8D6-710C-4C58-AFF8-307313168664}" srcOrd="1" destOrd="0" presId="urn:microsoft.com/office/officeart/2005/8/layout/hierarchy1"/>
    <dgm:cxn modelId="{489AD6C2-0F4A-4640-AD57-72367C9D6CDC}" type="presParOf" srcId="{601A199B-3A25-40BB-8667-C3CE652BCEE4}" destId="{D065EA8E-631E-4B4A-86A3-AF359ABCFB50}" srcOrd="4" destOrd="0" presId="urn:microsoft.com/office/officeart/2005/8/layout/hierarchy1"/>
    <dgm:cxn modelId="{3D35BFCD-50EB-4CEF-A20B-06F03AFD8A80}" type="presParOf" srcId="{601A199B-3A25-40BB-8667-C3CE652BCEE4}" destId="{A868F0A4-6B8C-4E3C-94B0-7F76108D65CE}" srcOrd="5" destOrd="0" presId="urn:microsoft.com/office/officeart/2005/8/layout/hierarchy1"/>
    <dgm:cxn modelId="{5C93672A-F0FD-4E52-A97D-87B0DB042A46}" type="presParOf" srcId="{A868F0A4-6B8C-4E3C-94B0-7F76108D65CE}" destId="{22E4B6D7-6ADE-437B-A800-CAAB28CE5798}" srcOrd="0" destOrd="0" presId="urn:microsoft.com/office/officeart/2005/8/layout/hierarchy1"/>
    <dgm:cxn modelId="{A462637E-3F54-4E58-9572-531A8CADE045}" type="presParOf" srcId="{22E4B6D7-6ADE-437B-A800-CAAB28CE5798}" destId="{64702D26-16B9-4671-98D3-609BB73D9BDF}" srcOrd="0" destOrd="0" presId="urn:microsoft.com/office/officeart/2005/8/layout/hierarchy1"/>
    <dgm:cxn modelId="{9B6C3254-476F-4E7A-ADBD-3120A2620DEE}" type="presParOf" srcId="{22E4B6D7-6ADE-437B-A800-CAAB28CE5798}" destId="{A910621A-62B0-41B6-ADB8-17582F5E9E29}" srcOrd="1" destOrd="0" presId="urn:microsoft.com/office/officeart/2005/8/layout/hierarchy1"/>
    <dgm:cxn modelId="{D1901B61-F2A2-4DB9-B0E7-23772797ECAA}" type="presParOf" srcId="{A868F0A4-6B8C-4E3C-94B0-7F76108D65CE}" destId="{487749CF-9516-4F82-90AD-A1F47A87E5EC}" srcOrd="1" destOrd="0" presId="urn:microsoft.com/office/officeart/2005/8/layout/hierarchy1"/>
    <dgm:cxn modelId="{09C07FDC-6757-481A-86F4-920319667FA4}" type="presParOf" srcId="{487749CF-9516-4F82-90AD-A1F47A87E5EC}" destId="{4A0694A2-1551-47CA-B5F2-0DF9D4C0E220}" srcOrd="0" destOrd="0" presId="urn:microsoft.com/office/officeart/2005/8/layout/hierarchy1"/>
    <dgm:cxn modelId="{CF25AF16-01F2-4FB7-B713-B3BAE25CD322}" type="presParOf" srcId="{487749CF-9516-4F82-90AD-A1F47A87E5EC}" destId="{98BEBF89-5FA2-4B0B-AE4B-77DA00FEB213}" srcOrd="1" destOrd="0" presId="urn:microsoft.com/office/officeart/2005/8/layout/hierarchy1"/>
    <dgm:cxn modelId="{E81816E2-A4CD-4675-A69C-FBE88299F767}" type="presParOf" srcId="{98BEBF89-5FA2-4B0B-AE4B-77DA00FEB213}" destId="{A8B56105-B4CC-4F34-AC97-B663E8119C16}" srcOrd="0" destOrd="0" presId="urn:microsoft.com/office/officeart/2005/8/layout/hierarchy1"/>
    <dgm:cxn modelId="{06177460-B3CD-4E96-A4E0-BD9F8201334B}" type="presParOf" srcId="{A8B56105-B4CC-4F34-AC97-B663E8119C16}" destId="{AA02F8DE-F09F-4447-A89B-97517675FC0B}" srcOrd="0" destOrd="0" presId="urn:microsoft.com/office/officeart/2005/8/layout/hierarchy1"/>
    <dgm:cxn modelId="{E0075E11-8A83-4A47-9458-D4BB9CA49B88}" type="presParOf" srcId="{A8B56105-B4CC-4F34-AC97-B663E8119C16}" destId="{965F1E2A-B1D1-4C07-9CBB-E2D4E130E098}" srcOrd="1" destOrd="0" presId="urn:microsoft.com/office/officeart/2005/8/layout/hierarchy1"/>
    <dgm:cxn modelId="{0EBA80CC-09E3-47CE-9FA2-83F19E4F7BFB}" type="presParOf" srcId="{98BEBF89-5FA2-4B0B-AE4B-77DA00FEB213}" destId="{A095E9E5-4439-42DE-AEC6-2D2A5CDF3D1A}" srcOrd="1" destOrd="0" presId="urn:microsoft.com/office/officeart/2005/8/layout/hierarchy1"/>
    <dgm:cxn modelId="{57FD93D9-713B-4B28-9A9A-0F033E4FD3FC}" type="presParOf" srcId="{487749CF-9516-4F82-90AD-A1F47A87E5EC}" destId="{FD050387-D898-4ADB-B92B-FCB6DC2151D9}" srcOrd="2" destOrd="0" presId="urn:microsoft.com/office/officeart/2005/8/layout/hierarchy1"/>
    <dgm:cxn modelId="{F3EF0C33-7F28-4F0A-B6FE-E3CBFA09F19D}" type="presParOf" srcId="{487749CF-9516-4F82-90AD-A1F47A87E5EC}" destId="{CB2DF7E0-456D-4F05-91C8-C1FC93326B3D}" srcOrd="3" destOrd="0" presId="urn:microsoft.com/office/officeart/2005/8/layout/hierarchy1"/>
    <dgm:cxn modelId="{5C51765A-C8E8-46AF-A2D1-DD78B5F31F3F}" type="presParOf" srcId="{CB2DF7E0-456D-4F05-91C8-C1FC93326B3D}" destId="{ABFD5DD4-B2F8-41F4-B7D2-6559E3CB45C9}" srcOrd="0" destOrd="0" presId="urn:microsoft.com/office/officeart/2005/8/layout/hierarchy1"/>
    <dgm:cxn modelId="{F062A972-2E7B-46FC-8769-8BDA10587C39}" type="presParOf" srcId="{ABFD5DD4-B2F8-41F4-B7D2-6559E3CB45C9}" destId="{27DC1F13-E9F5-4A5D-AE4B-D8C39D189B03}" srcOrd="0" destOrd="0" presId="urn:microsoft.com/office/officeart/2005/8/layout/hierarchy1"/>
    <dgm:cxn modelId="{E576AFF5-E9D8-4B95-B252-C7E05D127C25}" type="presParOf" srcId="{ABFD5DD4-B2F8-41F4-B7D2-6559E3CB45C9}" destId="{19E31949-F062-4C65-AFDC-189CF9997760}" srcOrd="1" destOrd="0" presId="urn:microsoft.com/office/officeart/2005/8/layout/hierarchy1"/>
    <dgm:cxn modelId="{2AC911CC-6714-4F37-87E7-2DA3CD042DAE}" type="presParOf" srcId="{CB2DF7E0-456D-4F05-91C8-C1FC93326B3D}" destId="{8650C86B-B7D1-419F-A11C-D6C4C95A1A68}" srcOrd="1" destOrd="0" presId="urn:microsoft.com/office/officeart/2005/8/layout/hierarchy1"/>
    <dgm:cxn modelId="{45DD90F1-C015-4156-B571-BB20DF93EC9D}" type="presParOf" srcId="{601A199B-3A25-40BB-8667-C3CE652BCEE4}" destId="{1612900D-915E-4E2B-A2CA-E08EAA02EAF7}" srcOrd="6" destOrd="0" presId="urn:microsoft.com/office/officeart/2005/8/layout/hierarchy1"/>
    <dgm:cxn modelId="{82009F62-EBB6-47F7-AE9B-61894ED089DA}" type="presParOf" srcId="{601A199B-3A25-40BB-8667-C3CE652BCEE4}" destId="{7BAB3082-DA61-438C-9534-14F208E75208}" srcOrd="7" destOrd="0" presId="urn:microsoft.com/office/officeart/2005/8/layout/hierarchy1"/>
    <dgm:cxn modelId="{33667655-66C8-4CF7-87F4-D2BFEA09B125}" type="presParOf" srcId="{7BAB3082-DA61-438C-9534-14F208E75208}" destId="{A4B461E8-DD83-4E58-8EF0-3DC91965F19A}" srcOrd="0" destOrd="0" presId="urn:microsoft.com/office/officeart/2005/8/layout/hierarchy1"/>
    <dgm:cxn modelId="{8F4CF708-6D41-4489-BF04-4CAF33FEC9FC}" type="presParOf" srcId="{A4B461E8-DD83-4E58-8EF0-3DC91965F19A}" destId="{8D1A3427-5651-498D-BFA5-DFFD46679B32}" srcOrd="0" destOrd="0" presId="urn:microsoft.com/office/officeart/2005/8/layout/hierarchy1"/>
    <dgm:cxn modelId="{7B80666C-DE18-49EA-8F10-401530CDABC4}" type="presParOf" srcId="{A4B461E8-DD83-4E58-8EF0-3DC91965F19A}" destId="{57BCD715-87C2-4116-BAB9-8504A2EEC8B1}" srcOrd="1" destOrd="0" presId="urn:microsoft.com/office/officeart/2005/8/layout/hierarchy1"/>
    <dgm:cxn modelId="{5043CD59-FB13-4925-A416-CD781C1D61A3}" type="presParOf" srcId="{7BAB3082-DA61-438C-9534-14F208E75208}" destId="{8933C5D9-202F-4972-8072-CDC81202D2C8}" srcOrd="1" destOrd="0" presId="urn:microsoft.com/office/officeart/2005/8/layout/hierarchy1"/>
    <dgm:cxn modelId="{42E5871A-2C3D-4FEE-8CEE-00BAB36E940D}" type="presParOf" srcId="{8933C5D9-202F-4972-8072-CDC81202D2C8}" destId="{BF439C03-99B2-43B4-93BA-4042C392CC03}" srcOrd="0" destOrd="0" presId="urn:microsoft.com/office/officeart/2005/8/layout/hierarchy1"/>
    <dgm:cxn modelId="{F4D880D9-CF2E-46E2-9D3D-D2D08ADE81AC}" type="presParOf" srcId="{8933C5D9-202F-4972-8072-CDC81202D2C8}" destId="{6CF6D3AC-21DF-46F0-9FF3-1A05417B981D}" srcOrd="1" destOrd="0" presId="urn:microsoft.com/office/officeart/2005/8/layout/hierarchy1"/>
    <dgm:cxn modelId="{27DC9622-CB8B-41F3-B87C-AE7CDD57B793}" type="presParOf" srcId="{6CF6D3AC-21DF-46F0-9FF3-1A05417B981D}" destId="{F0134A49-D367-4EBC-9C6F-144E047E64DE}" srcOrd="0" destOrd="0" presId="urn:microsoft.com/office/officeart/2005/8/layout/hierarchy1"/>
    <dgm:cxn modelId="{4273586D-B557-4483-A2D4-030667A786F9}" type="presParOf" srcId="{F0134A49-D367-4EBC-9C6F-144E047E64DE}" destId="{BFAE2A34-C679-4301-B50A-AFB6738F92FC}" srcOrd="0" destOrd="0" presId="urn:microsoft.com/office/officeart/2005/8/layout/hierarchy1"/>
    <dgm:cxn modelId="{09697BC8-B09C-4E34-8109-5E7515D675AA}" type="presParOf" srcId="{F0134A49-D367-4EBC-9C6F-144E047E64DE}" destId="{DDCD23CC-7CE5-4A01-831A-D91F2D7DDACD}" srcOrd="1" destOrd="0" presId="urn:microsoft.com/office/officeart/2005/8/layout/hierarchy1"/>
    <dgm:cxn modelId="{26ACF076-2399-4526-8D17-50231EA7CF51}" type="presParOf" srcId="{6CF6D3AC-21DF-46F0-9FF3-1A05417B981D}" destId="{9A104DFB-7017-41F9-B7C5-4A62211BAC73}" srcOrd="1" destOrd="0" presId="urn:microsoft.com/office/officeart/2005/8/layout/hierarchy1"/>
    <dgm:cxn modelId="{8DC0249B-52E4-4391-985C-7A36323122AE}" type="presParOf" srcId="{8933C5D9-202F-4972-8072-CDC81202D2C8}" destId="{E01EF316-5271-4DBF-A893-3F3586DC6639}" srcOrd="2" destOrd="0" presId="urn:microsoft.com/office/officeart/2005/8/layout/hierarchy1"/>
    <dgm:cxn modelId="{A65ED943-BE0E-4CBC-B6FB-8DB6C529A8C9}" type="presParOf" srcId="{8933C5D9-202F-4972-8072-CDC81202D2C8}" destId="{B036D102-06ED-4E1F-8397-4AE4381F6BD3}" srcOrd="3" destOrd="0" presId="urn:microsoft.com/office/officeart/2005/8/layout/hierarchy1"/>
    <dgm:cxn modelId="{36369047-C915-45EB-AAE1-CA185AC67A4F}" type="presParOf" srcId="{B036D102-06ED-4E1F-8397-4AE4381F6BD3}" destId="{171CB6B0-92E2-49B4-89B1-76DCAF993D83}" srcOrd="0" destOrd="0" presId="urn:microsoft.com/office/officeart/2005/8/layout/hierarchy1"/>
    <dgm:cxn modelId="{4120B792-ECDC-4636-A6D3-4B1FEE3C2E6A}" type="presParOf" srcId="{171CB6B0-92E2-49B4-89B1-76DCAF993D83}" destId="{6E230B73-988E-4DEE-964A-2B3120DD2EDF}" srcOrd="0" destOrd="0" presId="urn:microsoft.com/office/officeart/2005/8/layout/hierarchy1"/>
    <dgm:cxn modelId="{FEC7E12E-5EC1-4394-857C-2B7FF006A0AA}" type="presParOf" srcId="{171CB6B0-92E2-49B4-89B1-76DCAF993D83}" destId="{BD9F5046-B44F-4987-919B-957ABC55998B}" srcOrd="1" destOrd="0" presId="urn:microsoft.com/office/officeart/2005/8/layout/hierarchy1"/>
    <dgm:cxn modelId="{8F564DC9-A65F-41F6-BE0C-03057842C917}" type="presParOf" srcId="{B036D102-06ED-4E1F-8397-4AE4381F6BD3}" destId="{D6CA369D-FF4C-4223-9858-E23CDDBC8D1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69C2A-459F-40A2-A41C-EFB7948CA76A}">
      <dsp:nvSpPr>
        <dsp:cNvPr id="0" name=""/>
        <dsp:cNvSpPr/>
      </dsp:nvSpPr>
      <dsp:spPr>
        <a:xfrm>
          <a:off x="1020730" y="-22083"/>
          <a:ext cx="4054539" cy="4054539"/>
        </a:xfrm>
        <a:prstGeom prst="circularArrow">
          <a:avLst>
            <a:gd name="adj1" fmla="val 5544"/>
            <a:gd name="adj2" fmla="val 330680"/>
            <a:gd name="adj3" fmla="val 13815233"/>
            <a:gd name="adj4" fmla="val 17362087"/>
            <a:gd name="adj5" fmla="val 575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F0DA91-B491-404B-8685-CA67EE2C6276}">
      <dsp:nvSpPr>
        <dsp:cNvPr id="0" name=""/>
        <dsp:cNvSpPr/>
      </dsp:nvSpPr>
      <dsp:spPr>
        <a:xfrm>
          <a:off x="2114847" y="1515"/>
          <a:ext cx="1866304" cy="933152"/>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Developing New Technology</a:t>
          </a:r>
          <a:endParaRPr lang="ko-KR" altLang="en-US" sz="1400" kern="1200" dirty="0"/>
        </a:p>
      </dsp:txBody>
      <dsp:txXfrm>
        <a:off x="2160400" y="47068"/>
        <a:ext cx="1775198" cy="842046"/>
      </dsp:txXfrm>
    </dsp:sp>
    <dsp:sp modelId="{01DF2A75-AB61-4510-B6AA-3FA1F5945A77}">
      <dsp:nvSpPr>
        <dsp:cNvPr id="0" name=""/>
        <dsp:cNvSpPr/>
      </dsp:nvSpPr>
      <dsp:spPr>
        <a:xfrm>
          <a:off x="3759238" y="1196235"/>
          <a:ext cx="1866304" cy="933152"/>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Introduction of New Technology</a:t>
          </a:r>
          <a:endParaRPr lang="ko-KR" altLang="en-US" sz="1400" kern="1200" dirty="0"/>
        </a:p>
      </dsp:txBody>
      <dsp:txXfrm>
        <a:off x="3804791" y="1241788"/>
        <a:ext cx="1775198" cy="842046"/>
      </dsp:txXfrm>
    </dsp:sp>
    <dsp:sp modelId="{B01333D9-C46A-426E-8820-D87C4E2DF9A3}">
      <dsp:nvSpPr>
        <dsp:cNvPr id="0" name=""/>
        <dsp:cNvSpPr/>
      </dsp:nvSpPr>
      <dsp:spPr>
        <a:xfrm>
          <a:off x="3131137" y="3129332"/>
          <a:ext cx="1866304" cy="933152"/>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Dominating Market        in Advance</a:t>
          </a:r>
          <a:endParaRPr lang="ko-KR" altLang="en-US" sz="1400" kern="1200" dirty="0"/>
        </a:p>
      </dsp:txBody>
      <dsp:txXfrm>
        <a:off x="3176690" y="3174885"/>
        <a:ext cx="1775198" cy="842046"/>
      </dsp:txXfrm>
    </dsp:sp>
    <dsp:sp modelId="{6066386D-AA12-4FA1-87B3-0DDE1CEC5F68}">
      <dsp:nvSpPr>
        <dsp:cNvPr id="0" name=""/>
        <dsp:cNvSpPr/>
      </dsp:nvSpPr>
      <dsp:spPr>
        <a:xfrm>
          <a:off x="1098558" y="3129332"/>
          <a:ext cx="1866304" cy="933152"/>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New Competitor</a:t>
          </a:r>
          <a:endParaRPr lang="ko-KR" altLang="en-US" sz="1400" kern="1200" dirty="0"/>
        </a:p>
      </dsp:txBody>
      <dsp:txXfrm>
        <a:off x="1144111" y="3174885"/>
        <a:ext cx="1775198" cy="842046"/>
      </dsp:txXfrm>
    </dsp:sp>
    <dsp:sp modelId="{9F2D46C1-8BFD-4952-AA4E-2BC11D451E74}">
      <dsp:nvSpPr>
        <dsp:cNvPr id="0" name=""/>
        <dsp:cNvSpPr/>
      </dsp:nvSpPr>
      <dsp:spPr>
        <a:xfrm>
          <a:off x="470456" y="1196235"/>
          <a:ext cx="1866304" cy="933152"/>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Market Saturation</a:t>
          </a:r>
          <a:endParaRPr lang="ko-KR" altLang="en-US" sz="1400" kern="1200" dirty="0"/>
        </a:p>
      </dsp:txBody>
      <dsp:txXfrm>
        <a:off x="516009" y="1241788"/>
        <a:ext cx="1775198" cy="842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EF316-5271-4DBF-A893-3F3586DC6639}">
      <dsp:nvSpPr>
        <dsp:cNvPr id="0" name=""/>
        <dsp:cNvSpPr/>
      </dsp:nvSpPr>
      <dsp:spPr>
        <a:xfrm>
          <a:off x="5966906" y="2658710"/>
          <a:ext cx="533041" cy="236237"/>
        </a:xfrm>
        <a:custGeom>
          <a:avLst/>
          <a:gdLst/>
          <a:ahLst/>
          <a:cxnLst/>
          <a:rect l="0" t="0" r="0" b="0"/>
          <a:pathLst>
            <a:path>
              <a:moveTo>
                <a:pt x="0" y="0"/>
              </a:moveTo>
              <a:lnTo>
                <a:pt x="0" y="160988"/>
              </a:lnTo>
              <a:lnTo>
                <a:pt x="533041" y="160988"/>
              </a:lnTo>
              <a:lnTo>
                <a:pt x="533041"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439C03-99B2-43B4-93BA-4042C392CC03}">
      <dsp:nvSpPr>
        <dsp:cNvPr id="0" name=""/>
        <dsp:cNvSpPr/>
      </dsp:nvSpPr>
      <dsp:spPr>
        <a:xfrm>
          <a:off x="5470514" y="2658710"/>
          <a:ext cx="496391" cy="236237"/>
        </a:xfrm>
        <a:custGeom>
          <a:avLst/>
          <a:gdLst/>
          <a:ahLst/>
          <a:cxnLst/>
          <a:rect l="0" t="0" r="0" b="0"/>
          <a:pathLst>
            <a:path>
              <a:moveTo>
                <a:pt x="496391" y="0"/>
              </a:moveTo>
              <a:lnTo>
                <a:pt x="496391" y="160988"/>
              </a:lnTo>
              <a:lnTo>
                <a:pt x="0" y="160988"/>
              </a:lnTo>
              <a:lnTo>
                <a:pt x="0"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12900D-915E-4E2B-A2CA-E08EAA02EAF7}">
      <dsp:nvSpPr>
        <dsp:cNvPr id="0" name=""/>
        <dsp:cNvSpPr/>
      </dsp:nvSpPr>
      <dsp:spPr>
        <a:xfrm>
          <a:off x="3622059" y="1206251"/>
          <a:ext cx="2344846" cy="236237"/>
        </a:xfrm>
        <a:custGeom>
          <a:avLst/>
          <a:gdLst/>
          <a:ahLst/>
          <a:cxnLst/>
          <a:rect l="0" t="0" r="0" b="0"/>
          <a:pathLst>
            <a:path>
              <a:moveTo>
                <a:pt x="0" y="0"/>
              </a:moveTo>
              <a:lnTo>
                <a:pt x="0" y="160988"/>
              </a:lnTo>
              <a:lnTo>
                <a:pt x="2344846" y="160988"/>
              </a:lnTo>
              <a:lnTo>
                <a:pt x="2344846" y="23623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050387-D898-4ADB-B92B-FCB6DC2151D9}">
      <dsp:nvSpPr>
        <dsp:cNvPr id="0" name=""/>
        <dsp:cNvSpPr/>
      </dsp:nvSpPr>
      <dsp:spPr>
        <a:xfrm>
          <a:off x="3872107" y="2658710"/>
          <a:ext cx="564862" cy="236237"/>
        </a:xfrm>
        <a:custGeom>
          <a:avLst/>
          <a:gdLst/>
          <a:ahLst/>
          <a:cxnLst/>
          <a:rect l="0" t="0" r="0" b="0"/>
          <a:pathLst>
            <a:path>
              <a:moveTo>
                <a:pt x="0" y="0"/>
              </a:moveTo>
              <a:lnTo>
                <a:pt x="0" y="160988"/>
              </a:lnTo>
              <a:lnTo>
                <a:pt x="564862" y="160988"/>
              </a:lnTo>
              <a:lnTo>
                <a:pt x="564862"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694A2-1551-47CA-B5F2-0DF9D4C0E220}">
      <dsp:nvSpPr>
        <dsp:cNvPr id="0" name=""/>
        <dsp:cNvSpPr/>
      </dsp:nvSpPr>
      <dsp:spPr>
        <a:xfrm>
          <a:off x="3375715" y="2658710"/>
          <a:ext cx="496391" cy="236237"/>
        </a:xfrm>
        <a:custGeom>
          <a:avLst/>
          <a:gdLst/>
          <a:ahLst/>
          <a:cxnLst/>
          <a:rect l="0" t="0" r="0" b="0"/>
          <a:pathLst>
            <a:path>
              <a:moveTo>
                <a:pt x="496391" y="0"/>
              </a:moveTo>
              <a:lnTo>
                <a:pt x="496391" y="160988"/>
              </a:lnTo>
              <a:lnTo>
                <a:pt x="0" y="160988"/>
              </a:lnTo>
              <a:lnTo>
                <a:pt x="0"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65EA8E-631E-4B4A-86A3-AF359ABCFB50}">
      <dsp:nvSpPr>
        <dsp:cNvPr id="0" name=""/>
        <dsp:cNvSpPr/>
      </dsp:nvSpPr>
      <dsp:spPr>
        <a:xfrm>
          <a:off x="3622059" y="1206251"/>
          <a:ext cx="250047" cy="236237"/>
        </a:xfrm>
        <a:custGeom>
          <a:avLst/>
          <a:gdLst/>
          <a:ahLst/>
          <a:cxnLst/>
          <a:rect l="0" t="0" r="0" b="0"/>
          <a:pathLst>
            <a:path>
              <a:moveTo>
                <a:pt x="0" y="0"/>
              </a:moveTo>
              <a:lnTo>
                <a:pt x="0" y="160988"/>
              </a:lnTo>
              <a:lnTo>
                <a:pt x="250047" y="160988"/>
              </a:lnTo>
              <a:lnTo>
                <a:pt x="250047" y="23623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FF903-3FFB-4387-BC66-CAEC9B04B798}">
      <dsp:nvSpPr>
        <dsp:cNvPr id="0" name=""/>
        <dsp:cNvSpPr/>
      </dsp:nvSpPr>
      <dsp:spPr>
        <a:xfrm>
          <a:off x="2268740" y="2658710"/>
          <a:ext cx="91440" cy="236237"/>
        </a:xfrm>
        <a:custGeom>
          <a:avLst/>
          <a:gdLst/>
          <a:ahLst/>
          <a:cxnLst/>
          <a:rect l="0" t="0" r="0" b="0"/>
          <a:pathLst>
            <a:path>
              <a:moveTo>
                <a:pt x="45720" y="0"/>
              </a:moveTo>
              <a:lnTo>
                <a:pt x="45720"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280A85-0D81-425A-B6FA-753D3C51694C}">
      <dsp:nvSpPr>
        <dsp:cNvPr id="0" name=""/>
        <dsp:cNvSpPr/>
      </dsp:nvSpPr>
      <dsp:spPr>
        <a:xfrm>
          <a:off x="2314460" y="1206251"/>
          <a:ext cx="1307598" cy="236237"/>
        </a:xfrm>
        <a:custGeom>
          <a:avLst/>
          <a:gdLst/>
          <a:ahLst/>
          <a:cxnLst/>
          <a:rect l="0" t="0" r="0" b="0"/>
          <a:pathLst>
            <a:path>
              <a:moveTo>
                <a:pt x="1307598" y="0"/>
              </a:moveTo>
              <a:lnTo>
                <a:pt x="1307598" y="160988"/>
              </a:lnTo>
              <a:lnTo>
                <a:pt x="0" y="160988"/>
              </a:lnTo>
              <a:lnTo>
                <a:pt x="0" y="23623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34C5AD-ADC2-4766-9516-579A707D3AE8}">
      <dsp:nvSpPr>
        <dsp:cNvPr id="0" name=""/>
        <dsp:cNvSpPr/>
      </dsp:nvSpPr>
      <dsp:spPr>
        <a:xfrm>
          <a:off x="1275956" y="2658710"/>
          <a:ext cx="91440" cy="236237"/>
        </a:xfrm>
        <a:custGeom>
          <a:avLst/>
          <a:gdLst/>
          <a:ahLst/>
          <a:cxnLst/>
          <a:rect l="0" t="0" r="0" b="0"/>
          <a:pathLst>
            <a:path>
              <a:moveTo>
                <a:pt x="45720" y="0"/>
              </a:moveTo>
              <a:lnTo>
                <a:pt x="45720" y="2362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C044C9-DBA7-49B0-B883-804832D8CB12}">
      <dsp:nvSpPr>
        <dsp:cNvPr id="0" name=""/>
        <dsp:cNvSpPr/>
      </dsp:nvSpPr>
      <dsp:spPr>
        <a:xfrm>
          <a:off x="1321676" y="1206251"/>
          <a:ext cx="2300382" cy="236237"/>
        </a:xfrm>
        <a:custGeom>
          <a:avLst/>
          <a:gdLst/>
          <a:ahLst/>
          <a:cxnLst/>
          <a:rect l="0" t="0" r="0" b="0"/>
          <a:pathLst>
            <a:path>
              <a:moveTo>
                <a:pt x="2300382" y="0"/>
              </a:moveTo>
              <a:lnTo>
                <a:pt x="2300382" y="160988"/>
              </a:lnTo>
              <a:lnTo>
                <a:pt x="0" y="160988"/>
              </a:lnTo>
              <a:lnTo>
                <a:pt x="0" y="23623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F1E479-533F-4DDA-8E1E-2FECE96182F9}">
      <dsp:nvSpPr>
        <dsp:cNvPr id="0" name=""/>
        <dsp:cNvSpPr/>
      </dsp:nvSpPr>
      <dsp:spPr>
        <a:xfrm>
          <a:off x="1782075" y="-9970"/>
          <a:ext cx="367996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713867-9377-479F-BF63-D56A2E136E3B}">
      <dsp:nvSpPr>
        <dsp:cNvPr id="0" name=""/>
        <dsp:cNvSpPr/>
      </dsp:nvSpPr>
      <dsp:spPr>
        <a:xfrm>
          <a:off x="1872328" y="75769"/>
          <a:ext cx="367996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b="0" kern="1200" dirty="0" err="1"/>
            <a:t>Humanless</a:t>
          </a:r>
          <a:r>
            <a:rPr lang="en-US" altLang="ko-KR" sz="2000" b="0" kern="1200" dirty="0"/>
            <a:t> Semi-sized mart</a:t>
          </a:r>
          <a:endParaRPr lang="ko-KR" altLang="en-US" sz="2000" b="0" kern="1200" dirty="0"/>
        </a:p>
      </dsp:txBody>
      <dsp:txXfrm>
        <a:off x="1907950" y="111391"/>
        <a:ext cx="3608723" cy="1144978"/>
      </dsp:txXfrm>
    </dsp:sp>
    <dsp:sp modelId="{506D9366-029F-4B8C-B026-AAB92FEEF3DF}">
      <dsp:nvSpPr>
        <dsp:cNvPr id="0" name=""/>
        <dsp:cNvSpPr/>
      </dsp:nvSpPr>
      <dsp:spPr>
        <a:xfrm>
          <a:off x="915537" y="144248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F3CEE-5392-4252-9C95-FB289F99E688}">
      <dsp:nvSpPr>
        <dsp:cNvPr id="0" name=""/>
        <dsp:cNvSpPr/>
      </dsp:nvSpPr>
      <dsp:spPr>
        <a:xfrm>
          <a:off x="1005790" y="1528229"/>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Finance</a:t>
          </a:r>
          <a:endParaRPr lang="ko-KR" altLang="en-US" sz="1400" kern="1200" dirty="0"/>
        </a:p>
      </dsp:txBody>
      <dsp:txXfrm>
        <a:off x="1029581" y="1552020"/>
        <a:ext cx="764695" cy="1168640"/>
      </dsp:txXfrm>
    </dsp:sp>
    <dsp:sp modelId="{D7F3AC5B-53C2-40B8-BE02-D127FA8F33BE}">
      <dsp:nvSpPr>
        <dsp:cNvPr id="0" name=""/>
        <dsp:cNvSpPr/>
      </dsp:nvSpPr>
      <dsp:spPr>
        <a:xfrm>
          <a:off x="915537" y="289494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B4EA6-9E38-475C-827A-67D8323C37F6}">
      <dsp:nvSpPr>
        <dsp:cNvPr id="0" name=""/>
        <dsp:cNvSpPr/>
      </dsp:nvSpPr>
      <dsp:spPr>
        <a:xfrm>
          <a:off x="1005790" y="2980688"/>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B/C Ratio</a:t>
          </a:r>
          <a:endParaRPr lang="ko-KR" altLang="en-US" sz="1300" kern="1200" dirty="0"/>
        </a:p>
      </dsp:txBody>
      <dsp:txXfrm>
        <a:off x="1029581" y="3004479"/>
        <a:ext cx="764695" cy="1168640"/>
      </dsp:txXfrm>
    </dsp:sp>
    <dsp:sp modelId="{9F913372-AD64-446A-B5D0-AC316E081A4C}">
      <dsp:nvSpPr>
        <dsp:cNvPr id="0" name=""/>
        <dsp:cNvSpPr/>
      </dsp:nvSpPr>
      <dsp:spPr>
        <a:xfrm>
          <a:off x="1908321" y="144248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CC8274-2551-4B6E-94D0-54279CBC2E4F}">
      <dsp:nvSpPr>
        <dsp:cNvPr id="0" name=""/>
        <dsp:cNvSpPr/>
      </dsp:nvSpPr>
      <dsp:spPr>
        <a:xfrm>
          <a:off x="1998574" y="1528229"/>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Market Position</a:t>
          </a:r>
          <a:endParaRPr lang="ko-KR" altLang="en-US" sz="1400" kern="1200" dirty="0"/>
        </a:p>
      </dsp:txBody>
      <dsp:txXfrm>
        <a:off x="2022365" y="1552020"/>
        <a:ext cx="764695" cy="1168640"/>
      </dsp:txXfrm>
    </dsp:sp>
    <dsp:sp modelId="{3C8DA269-F0A7-44C9-A147-4C9B902F6333}">
      <dsp:nvSpPr>
        <dsp:cNvPr id="0" name=""/>
        <dsp:cNvSpPr/>
      </dsp:nvSpPr>
      <dsp:spPr>
        <a:xfrm>
          <a:off x="1908321" y="289494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EFE93-F6D1-479D-A7C7-BA3B1E2709A4}">
      <dsp:nvSpPr>
        <dsp:cNvPr id="0" name=""/>
        <dsp:cNvSpPr/>
      </dsp:nvSpPr>
      <dsp:spPr>
        <a:xfrm>
          <a:off x="1998574" y="2980688"/>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Brand Image</a:t>
          </a:r>
          <a:endParaRPr lang="ko-KR" altLang="en-US" sz="1300" kern="1200" dirty="0"/>
        </a:p>
      </dsp:txBody>
      <dsp:txXfrm>
        <a:off x="2022365" y="3004479"/>
        <a:ext cx="764695" cy="1168640"/>
      </dsp:txXfrm>
    </dsp:sp>
    <dsp:sp modelId="{64702D26-16B9-4671-98D3-609BB73D9BDF}">
      <dsp:nvSpPr>
        <dsp:cNvPr id="0" name=""/>
        <dsp:cNvSpPr/>
      </dsp:nvSpPr>
      <dsp:spPr>
        <a:xfrm>
          <a:off x="3465968" y="144248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10621A-62B0-41B6-ADB8-17582F5E9E29}">
      <dsp:nvSpPr>
        <dsp:cNvPr id="0" name=""/>
        <dsp:cNvSpPr/>
      </dsp:nvSpPr>
      <dsp:spPr>
        <a:xfrm>
          <a:off x="3556221" y="1528229"/>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Utility</a:t>
          </a:r>
          <a:endParaRPr lang="ko-KR" altLang="en-US" sz="1400" kern="1200" dirty="0"/>
        </a:p>
      </dsp:txBody>
      <dsp:txXfrm>
        <a:off x="3580012" y="1552020"/>
        <a:ext cx="764695" cy="1168640"/>
      </dsp:txXfrm>
    </dsp:sp>
    <dsp:sp modelId="{AA02F8DE-F09F-4447-A89B-97517675FC0B}">
      <dsp:nvSpPr>
        <dsp:cNvPr id="0" name=""/>
        <dsp:cNvSpPr/>
      </dsp:nvSpPr>
      <dsp:spPr>
        <a:xfrm>
          <a:off x="2901105" y="2894948"/>
          <a:ext cx="949219"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5F1E2A-B1D1-4C07-9CBB-E2D4E130E098}">
      <dsp:nvSpPr>
        <dsp:cNvPr id="0" name=""/>
        <dsp:cNvSpPr/>
      </dsp:nvSpPr>
      <dsp:spPr>
        <a:xfrm>
          <a:off x="2991358" y="2980688"/>
          <a:ext cx="949219"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Efficiency</a:t>
          </a:r>
          <a:endParaRPr lang="ko-KR" altLang="en-US" sz="1300" kern="1200" dirty="0"/>
        </a:p>
      </dsp:txBody>
      <dsp:txXfrm>
        <a:off x="3019160" y="3008490"/>
        <a:ext cx="893615" cy="1160618"/>
      </dsp:txXfrm>
    </dsp:sp>
    <dsp:sp modelId="{27DC1F13-E9F5-4A5D-AE4B-D8C39D189B03}">
      <dsp:nvSpPr>
        <dsp:cNvPr id="0" name=""/>
        <dsp:cNvSpPr/>
      </dsp:nvSpPr>
      <dsp:spPr>
        <a:xfrm>
          <a:off x="4030831" y="289494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31949-F062-4C65-AFDC-189CF9997760}">
      <dsp:nvSpPr>
        <dsp:cNvPr id="0" name=""/>
        <dsp:cNvSpPr/>
      </dsp:nvSpPr>
      <dsp:spPr>
        <a:xfrm>
          <a:off x="4121084" y="2980688"/>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Data Utility</a:t>
          </a:r>
          <a:endParaRPr lang="ko-KR" altLang="en-US" sz="1300" kern="1200" dirty="0"/>
        </a:p>
      </dsp:txBody>
      <dsp:txXfrm>
        <a:off x="4144875" y="3004479"/>
        <a:ext cx="764695" cy="1168640"/>
      </dsp:txXfrm>
    </dsp:sp>
    <dsp:sp modelId="{8D1A3427-5651-498D-BFA5-DFFD46679B32}">
      <dsp:nvSpPr>
        <dsp:cNvPr id="0" name=""/>
        <dsp:cNvSpPr/>
      </dsp:nvSpPr>
      <dsp:spPr>
        <a:xfrm>
          <a:off x="5560767" y="144248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CD715-87C2-4116-BAB9-8504A2EEC8B1}">
      <dsp:nvSpPr>
        <dsp:cNvPr id="0" name=""/>
        <dsp:cNvSpPr/>
      </dsp:nvSpPr>
      <dsp:spPr>
        <a:xfrm>
          <a:off x="5651020" y="1528229"/>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Risk</a:t>
          </a:r>
          <a:endParaRPr lang="ko-KR" altLang="en-US" sz="1400" kern="1200" dirty="0"/>
        </a:p>
      </dsp:txBody>
      <dsp:txXfrm>
        <a:off x="5674811" y="1552020"/>
        <a:ext cx="764695" cy="1168640"/>
      </dsp:txXfrm>
    </dsp:sp>
    <dsp:sp modelId="{BFAE2A34-C679-4301-B50A-AFB6738F92FC}">
      <dsp:nvSpPr>
        <dsp:cNvPr id="0" name=""/>
        <dsp:cNvSpPr/>
      </dsp:nvSpPr>
      <dsp:spPr>
        <a:xfrm>
          <a:off x="5023615" y="2894948"/>
          <a:ext cx="89379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CD23CC-7CE5-4A01-831A-D91F2D7DDACD}">
      <dsp:nvSpPr>
        <dsp:cNvPr id="0" name=""/>
        <dsp:cNvSpPr/>
      </dsp:nvSpPr>
      <dsp:spPr>
        <a:xfrm>
          <a:off x="5113868" y="2980688"/>
          <a:ext cx="89379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Technical Problem</a:t>
          </a:r>
          <a:endParaRPr lang="ko-KR" altLang="en-US" sz="1300" kern="1200" dirty="0"/>
        </a:p>
      </dsp:txBody>
      <dsp:txXfrm>
        <a:off x="5140046" y="3006866"/>
        <a:ext cx="841441" cy="1163866"/>
      </dsp:txXfrm>
    </dsp:sp>
    <dsp:sp modelId="{6E230B73-988E-4DEE-964A-2B3120DD2EDF}">
      <dsp:nvSpPr>
        <dsp:cNvPr id="0" name=""/>
        <dsp:cNvSpPr/>
      </dsp:nvSpPr>
      <dsp:spPr>
        <a:xfrm>
          <a:off x="6093809" y="2894948"/>
          <a:ext cx="812277" cy="12162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F5046-B44F-4987-919B-957ABC55998B}">
      <dsp:nvSpPr>
        <dsp:cNvPr id="0" name=""/>
        <dsp:cNvSpPr/>
      </dsp:nvSpPr>
      <dsp:spPr>
        <a:xfrm>
          <a:off x="6184062" y="2980688"/>
          <a:ext cx="812277" cy="1216222"/>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latinLnBrk="1">
            <a:lnSpc>
              <a:spcPct val="90000"/>
            </a:lnSpc>
            <a:spcBef>
              <a:spcPct val="0"/>
            </a:spcBef>
            <a:spcAft>
              <a:spcPct val="35000"/>
            </a:spcAft>
            <a:buNone/>
          </a:pPr>
          <a:r>
            <a:rPr lang="en-US" altLang="ko-KR" sz="1300" kern="1200" dirty="0"/>
            <a:t>Social Problem</a:t>
          </a:r>
          <a:endParaRPr lang="ko-KR" altLang="en-US" sz="1300" kern="1200" dirty="0"/>
        </a:p>
      </dsp:txBody>
      <dsp:txXfrm>
        <a:off x="6207853" y="3004479"/>
        <a:ext cx="764695" cy="116864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F73B9-0513-4A75-8349-EF8F9F937364}" type="datetimeFigureOut">
              <a:rPr lang="ko-KR" altLang="en-US" smtClean="0"/>
              <a:t>2018-06-17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D46BD-F006-4541-BBC4-D767C82354EC}" type="slidenum">
              <a:rPr lang="ko-KR" altLang="en-US" smtClean="0"/>
              <a:t>‹#›</a:t>
            </a:fld>
            <a:endParaRPr lang="ko-KR" altLang="en-US"/>
          </a:p>
        </p:txBody>
      </p:sp>
    </p:spTree>
    <p:extLst>
      <p:ext uri="{BB962C8B-B14F-4D97-AF65-F5344CB8AC3E}">
        <p14:creationId xmlns:p14="http://schemas.microsoft.com/office/powerpoint/2010/main" val="141672914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27D46BD-F006-4541-BBC4-D767C82354EC}" type="slidenum">
              <a:rPr lang="ko-KR" altLang="en-US" smtClean="0"/>
              <a:t>25</a:t>
            </a:fld>
            <a:endParaRPr lang="ko-KR" altLang="en-US"/>
          </a:p>
        </p:txBody>
      </p:sp>
    </p:spTree>
    <p:extLst>
      <p:ext uri="{BB962C8B-B14F-4D97-AF65-F5344CB8AC3E}">
        <p14:creationId xmlns:p14="http://schemas.microsoft.com/office/powerpoint/2010/main" val="866187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27D46BD-F006-4541-BBC4-D767C82354EC}" type="slidenum">
              <a:rPr lang="ko-KR" altLang="en-US" smtClean="0"/>
              <a:t>26</a:t>
            </a:fld>
            <a:endParaRPr lang="ko-KR" altLang="en-US"/>
          </a:p>
        </p:txBody>
      </p:sp>
    </p:spTree>
    <p:extLst>
      <p:ext uri="{BB962C8B-B14F-4D97-AF65-F5344CB8AC3E}">
        <p14:creationId xmlns:p14="http://schemas.microsoft.com/office/powerpoint/2010/main" val="4285209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13329229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133787144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10236224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2695836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287037100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44081235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420742412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353737491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287345623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45002642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A302466-FE76-40E8-BE5D-598A609EDD2B}" type="datetimeFigureOut">
              <a:rPr lang="ko-KR" altLang="en-US" smtClean="0"/>
              <a:pPr/>
              <a:t>2018-06-17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215271351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302466-FE76-40E8-BE5D-598A609EDD2B}" type="datetimeFigureOut">
              <a:rPr lang="ko-KR" altLang="en-US" smtClean="0"/>
              <a:pPr/>
              <a:t>2018-06-17</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EB9E3-907B-4C9E-8669-48B8CFAF986F}" type="slidenum">
              <a:rPr lang="ko-KR" altLang="en-US" smtClean="0"/>
              <a:pPr/>
              <a:t>‹#›</a:t>
            </a:fld>
            <a:endParaRPr lang="ko-KR" altLang="en-US"/>
          </a:p>
        </p:txBody>
      </p:sp>
    </p:spTree>
    <p:extLst>
      <p:ext uri="{BB962C8B-B14F-4D97-AF65-F5344CB8AC3E}">
        <p14:creationId xmlns:p14="http://schemas.microsoft.com/office/powerpoint/2010/main" val="3059972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910.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comp.fnguide.com/SVO2/asp/SVD_Finance.asp?pGB=1&amp;gicode=A010090&amp;cID=&amp;MenuYn=Y&amp;ReportGB=&amp;NewMenuID=103&amp;stkGb=701" TargetMode="External"/><Relationship Id="rId3" Type="http://schemas.openxmlformats.org/officeDocument/2006/relationships/hyperlink" Target="https://news.kotra.or.kr/user/globalBbs/kotranews/4/globalBbsDataView.do?setIdx=243&amp;dataIdx=165723" TargetMode="External"/><Relationship Id="rId7" Type="http://schemas.openxmlformats.org/officeDocument/2006/relationships/hyperlink" Target="http://www.saramin.co.kr/" TargetMode="External"/><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hyperlink" Target="https://www.alibaba.com/product-detail/DaoSafe-Turnstile-Price-Glass-Flap-Swing_60703836222.html?spm=a2700.7724838.2017115.1.45bf3809Vgz0CQ&amp;s=p" TargetMode="External"/><Relationship Id="rId5" Type="http://schemas.openxmlformats.org/officeDocument/2006/relationships/hyperlink" Target="https://www.robotshop.com/en/pixy-cmucam5-image-sensor.html" TargetMode="External"/><Relationship Id="rId10" Type="http://schemas.openxmlformats.org/officeDocument/2006/relationships/hyperlink" Target="http://news.zum.com/articles/451388" TargetMode="External"/><Relationship Id="rId4" Type="http://schemas.openxmlformats.org/officeDocument/2006/relationships/hyperlink" Target="https://itec.etri.re.kr/itec/sub02/sub02_01_1.do" TargetMode="External"/><Relationship Id="rId9" Type="http://schemas.openxmlformats.org/officeDocument/2006/relationships/hyperlink" Target="https://docs.oracle.com/middleware/12211help/biee/ko/bi.12211/e73384/GUID-8D489588-5717-42F8-BBDE-8CB110EEB0E8.htm#BIEUG1251"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2123"/>
        </a:solidFill>
        <a:effectLst/>
      </p:bgPr>
    </p:bg>
    <p:spTree>
      <p:nvGrpSpPr>
        <p:cNvPr id="1" name=""/>
        <p:cNvGrpSpPr/>
        <p:nvPr/>
      </p:nvGrpSpPr>
      <p:grpSpPr>
        <a:xfrm>
          <a:off x="0" y="0"/>
          <a:ext cx="0" cy="0"/>
          <a:chOff x="0" y="0"/>
          <a:chExt cx="0" cy="0"/>
        </a:xfrm>
      </p:grpSpPr>
      <p:sp>
        <p:nvSpPr>
          <p:cNvPr id="7" name="제목 1"/>
          <p:cNvSpPr txBox="1">
            <a:spLocks/>
          </p:cNvSpPr>
          <p:nvPr/>
        </p:nvSpPr>
        <p:spPr>
          <a:xfrm>
            <a:off x="683568" y="1988840"/>
            <a:ext cx="7772400" cy="10081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dirty="0">
                <a:solidFill>
                  <a:schemeClr val="bg1">
                    <a:lumMod val="85000"/>
                  </a:schemeClr>
                </a:solidFill>
              </a:rPr>
              <a:t>IT investment analysis</a:t>
            </a:r>
            <a:endParaRPr lang="ko-KR" altLang="en-US" dirty="0">
              <a:solidFill>
                <a:schemeClr val="bg1">
                  <a:lumMod val="85000"/>
                </a:schemeClr>
              </a:solidFill>
            </a:endParaRPr>
          </a:p>
        </p:txBody>
      </p:sp>
      <p:sp>
        <p:nvSpPr>
          <p:cNvPr id="8" name="제목 1"/>
          <p:cNvSpPr txBox="1">
            <a:spLocks/>
          </p:cNvSpPr>
          <p:nvPr/>
        </p:nvSpPr>
        <p:spPr>
          <a:xfrm>
            <a:off x="4783560" y="4617130"/>
            <a:ext cx="3672408" cy="1368151"/>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000" dirty="0">
                <a:solidFill>
                  <a:schemeClr val="bg1">
                    <a:lumMod val="85000"/>
                  </a:schemeClr>
                </a:solidFill>
              </a:rPr>
              <a:t>14146323 </a:t>
            </a:r>
            <a:r>
              <a:rPr lang="en-US" altLang="ko-KR" sz="2000" dirty="0" err="1">
                <a:solidFill>
                  <a:schemeClr val="bg1">
                    <a:lumMod val="85000"/>
                  </a:schemeClr>
                </a:solidFill>
              </a:rPr>
              <a:t>Seokhyen</a:t>
            </a:r>
            <a:r>
              <a:rPr lang="en-US" altLang="ko-KR" sz="2000" dirty="0">
                <a:solidFill>
                  <a:schemeClr val="bg1">
                    <a:lumMod val="85000"/>
                  </a:schemeClr>
                </a:solidFill>
              </a:rPr>
              <a:t> Chung</a:t>
            </a:r>
          </a:p>
          <a:p>
            <a:pPr algn="l"/>
            <a:r>
              <a:rPr lang="en-US" altLang="ko-KR" sz="2000" dirty="0">
                <a:solidFill>
                  <a:schemeClr val="bg1">
                    <a:lumMod val="85000"/>
                  </a:schemeClr>
                </a:solidFill>
              </a:rPr>
              <a:t>16102291 </a:t>
            </a:r>
            <a:r>
              <a:rPr lang="en-US" altLang="ko-KR" sz="2000" dirty="0" err="1">
                <a:solidFill>
                  <a:schemeClr val="bg1">
                    <a:lumMod val="85000"/>
                  </a:schemeClr>
                </a:solidFill>
              </a:rPr>
              <a:t>Anjoon</a:t>
            </a:r>
            <a:r>
              <a:rPr lang="en-US" altLang="ko-KR" sz="2000" dirty="0">
                <a:solidFill>
                  <a:schemeClr val="bg1">
                    <a:lumMod val="85000"/>
                  </a:schemeClr>
                </a:solidFill>
              </a:rPr>
              <a:t> Jung</a:t>
            </a:r>
          </a:p>
          <a:p>
            <a:pPr algn="l"/>
            <a:r>
              <a:rPr lang="en-US" altLang="ko-KR" sz="2000" dirty="0">
                <a:solidFill>
                  <a:schemeClr val="bg1">
                    <a:lumMod val="85000"/>
                  </a:schemeClr>
                </a:solidFill>
              </a:rPr>
              <a:t>14146322 Dongwon Jeon</a:t>
            </a:r>
          </a:p>
          <a:p>
            <a:pPr algn="l"/>
            <a:r>
              <a:rPr lang="en-US" altLang="ko-KR" sz="2000" dirty="0">
                <a:solidFill>
                  <a:schemeClr val="bg1">
                    <a:lumMod val="85000"/>
                  </a:schemeClr>
                </a:solidFill>
              </a:rPr>
              <a:t>14146325 </a:t>
            </a:r>
            <a:r>
              <a:rPr lang="en-US" altLang="ko-KR" sz="2000" dirty="0" err="1">
                <a:solidFill>
                  <a:schemeClr val="bg1">
                    <a:lumMod val="85000"/>
                  </a:schemeClr>
                </a:solidFill>
              </a:rPr>
              <a:t>Hongbeom</a:t>
            </a:r>
            <a:r>
              <a:rPr lang="en-US" altLang="ko-KR" sz="2000" dirty="0">
                <a:solidFill>
                  <a:schemeClr val="bg1">
                    <a:lumMod val="85000"/>
                  </a:schemeClr>
                </a:solidFill>
              </a:rPr>
              <a:t> Choi</a:t>
            </a:r>
          </a:p>
          <a:p>
            <a:pPr algn="l"/>
            <a:endParaRPr lang="en-US" altLang="ko-KR" sz="2000" dirty="0">
              <a:solidFill>
                <a:schemeClr val="bg1">
                  <a:lumMod val="85000"/>
                </a:schemeClr>
              </a:solidFill>
            </a:endParaRPr>
          </a:p>
        </p:txBody>
      </p:sp>
      <p:sp>
        <p:nvSpPr>
          <p:cNvPr id="5" name="제목 1">
            <a:extLst>
              <a:ext uri="{FF2B5EF4-FFF2-40B4-BE49-F238E27FC236}">
                <a16:creationId xmlns:a16="http://schemas.microsoft.com/office/drawing/2014/main" id="{C6899D51-A514-41AC-9051-F1ADC3E26EDD}"/>
              </a:ext>
            </a:extLst>
          </p:cNvPr>
          <p:cNvSpPr txBox="1">
            <a:spLocks/>
          </p:cNvSpPr>
          <p:nvPr/>
        </p:nvSpPr>
        <p:spPr>
          <a:xfrm>
            <a:off x="683568" y="2767701"/>
            <a:ext cx="7772400" cy="8053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dirty="0">
                <a:solidFill>
                  <a:schemeClr val="bg1">
                    <a:lumMod val="85000"/>
                  </a:schemeClr>
                </a:solidFill>
              </a:rPr>
              <a:t>[ Final ]</a:t>
            </a:r>
            <a:endParaRPr lang="ko-KR" altLang="en-US" dirty="0">
              <a:solidFill>
                <a:schemeClr val="bg1">
                  <a:lumMod val="85000"/>
                </a:schemeClr>
              </a:solidFill>
            </a:endParaRPr>
          </a:p>
        </p:txBody>
      </p:sp>
    </p:spTree>
    <p:extLst>
      <p:ext uri="{BB962C8B-B14F-4D97-AF65-F5344CB8AC3E}">
        <p14:creationId xmlns:p14="http://schemas.microsoft.com/office/powerpoint/2010/main" val="166833732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83568" y="1052736"/>
            <a:ext cx="8460432"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6918" y="406405"/>
            <a:ext cx="7959538" cy="646331"/>
          </a:xfrm>
          <a:prstGeom prst="rect">
            <a:avLst/>
          </a:prstGeom>
          <a:noFill/>
        </p:spPr>
        <p:txBody>
          <a:bodyPr wrap="square" rtlCol="0">
            <a:spAutoFit/>
          </a:bodyPr>
          <a:lstStyle/>
          <a:p>
            <a:r>
              <a:rPr lang="en-US" altLang="ko-KR" sz="3600" b="1" dirty="0">
                <a:ln>
                  <a:solidFill>
                    <a:schemeClr val="tx1">
                      <a:alpha val="30000"/>
                    </a:schemeClr>
                  </a:solidFill>
                </a:ln>
                <a:solidFill>
                  <a:srgbClr val="272123"/>
                </a:solidFill>
                <a:latin typeface="나눔고딕" pitchFamily="50" charset="-127"/>
                <a:ea typeface="나눔고딕" pitchFamily="50" charset="-127"/>
              </a:rPr>
              <a:t>Current Status &amp; Future Prospective</a:t>
            </a:r>
          </a:p>
        </p:txBody>
      </p:sp>
      <p:pic>
        <p:nvPicPr>
          <p:cNvPr id="4" name="그림 3">
            <a:extLst>
              <a:ext uri="{FF2B5EF4-FFF2-40B4-BE49-F238E27FC236}">
                <a16:creationId xmlns:a16="http://schemas.microsoft.com/office/drawing/2014/main" id="{C8D45473-7860-492B-9681-72B4693B3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36" y="2442344"/>
            <a:ext cx="3433002" cy="2571631"/>
          </a:xfrm>
          <a:prstGeom prst="rect">
            <a:avLst/>
          </a:prstGeom>
        </p:spPr>
      </p:pic>
      <p:pic>
        <p:nvPicPr>
          <p:cNvPr id="6" name="그림 5">
            <a:extLst>
              <a:ext uri="{FF2B5EF4-FFF2-40B4-BE49-F238E27FC236}">
                <a16:creationId xmlns:a16="http://schemas.microsoft.com/office/drawing/2014/main" id="{91F78C27-9ED2-4A91-AF93-88993A52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48" y="2468612"/>
            <a:ext cx="3433002" cy="2491573"/>
          </a:xfrm>
          <a:prstGeom prst="rect">
            <a:avLst/>
          </a:prstGeom>
        </p:spPr>
      </p:pic>
      <p:sp>
        <p:nvSpPr>
          <p:cNvPr id="7" name="TextBox 6">
            <a:extLst>
              <a:ext uri="{FF2B5EF4-FFF2-40B4-BE49-F238E27FC236}">
                <a16:creationId xmlns:a16="http://schemas.microsoft.com/office/drawing/2014/main" id="{C574C391-FE6C-4C31-B0DF-26316A447214}"/>
              </a:ext>
            </a:extLst>
          </p:cNvPr>
          <p:cNvSpPr txBox="1"/>
          <p:nvPr/>
        </p:nvSpPr>
        <p:spPr>
          <a:xfrm>
            <a:off x="943899" y="5118834"/>
            <a:ext cx="3674192" cy="707886"/>
          </a:xfrm>
          <a:prstGeom prst="rect">
            <a:avLst/>
          </a:prstGeom>
          <a:noFill/>
        </p:spPr>
        <p:txBody>
          <a:bodyPr wrap="square" rtlCol="0">
            <a:spAutoFit/>
          </a:bodyPr>
          <a:lstStyle/>
          <a:p>
            <a:r>
              <a:rPr lang="en-US" altLang="ko-KR" sz="2000" dirty="0">
                <a:latin typeface="Arial Nova" panose="020B0504020202020204" pitchFamily="34" charset="0"/>
              </a:rPr>
              <a:t>Current </a:t>
            </a:r>
            <a:r>
              <a:rPr lang="en-US" altLang="ko-KR" sz="2000" dirty="0" err="1">
                <a:latin typeface="Arial Nova" panose="020B0504020202020204" pitchFamily="34" charset="0"/>
              </a:rPr>
              <a:t>humanless</a:t>
            </a:r>
            <a:r>
              <a:rPr lang="en-US" altLang="ko-KR" sz="2000" dirty="0">
                <a:latin typeface="Arial Nova" panose="020B0504020202020204" pitchFamily="34" charset="0"/>
              </a:rPr>
              <a:t> convenient mart in Korea</a:t>
            </a:r>
            <a:endParaRPr lang="ko-KR" altLang="en-US" sz="2000" dirty="0">
              <a:latin typeface="Arial Nova" panose="020B0504020202020204" pitchFamily="34" charset="0"/>
            </a:endParaRPr>
          </a:p>
        </p:txBody>
      </p:sp>
      <p:sp>
        <p:nvSpPr>
          <p:cNvPr id="8" name="TextBox 7">
            <a:extLst>
              <a:ext uri="{FF2B5EF4-FFF2-40B4-BE49-F238E27FC236}">
                <a16:creationId xmlns:a16="http://schemas.microsoft.com/office/drawing/2014/main" id="{18807BB5-29B0-4981-B63C-EAA50FC6303E}"/>
              </a:ext>
            </a:extLst>
          </p:cNvPr>
          <p:cNvSpPr txBox="1"/>
          <p:nvPr/>
        </p:nvSpPr>
        <p:spPr>
          <a:xfrm>
            <a:off x="5403236" y="5118834"/>
            <a:ext cx="2415431" cy="400110"/>
          </a:xfrm>
          <a:prstGeom prst="rect">
            <a:avLst/>
          </a:prstGeom>
          <a:noFill/>
        </p:spPr>
        <p:txBody>
          <a:bodyPr wrap="square" rtlCol="0">
            <a:spAutoFit/>
          </a:bodyPr>
          <a:lstStyle/>
          <a:p>
            <a:r>
              <a:rPr lang="en-US" altLang="ko-KR" sz="2000" dirty="0">
                <a:latin typeface="Arial Nova" panose="020B0504020202020204" pitchFamily="34" charset="0"/>
              </a:rPr>
              <a:t>Need time to pay</a:t>
            </a:r>
            <a:endParaRPr lang="ko-KR" altLang="en-US" sz="2000" dirty="0">
              <a:latin typeface="Arial Nova" panose="020B0504020202020204" pitchFamily="34" charset="0"/>
            </a:endParaRPr>
          </a:p>
        </p:txBody>
      </p:sp>
      <p:sp>
        <p:nvSpPr>
          <p:cNvPr id="9" name="화살표: 오른쪽 8">
            <a:extLst>
              <a:ext uri="{FF2B5EF4-FFF2-40B4-BE49-F238E27FC236}">
                <a16:creationId xmlns:a16="http://schemas.microsoft.com/office/drawing/2014/main" id="{C7700A5A-0ECF-4148-8466-99DEFCC6DA79}"/>
              </a:ext>
            </a:extLst>
          </p:cNvPr>
          <p:cNvSpPr/>
          <p:nvPr/>
        </p:nvSpPr>
        <p:spPr>
          <a:xfrm>
            <a:off x="4654396" y="3728159"/>
            <a:ext cx="578169" cy="213018"/>
          </a:xfrm>
          <a:prstGeom prst="rightArrow">
            <a:avLst>
              <a:gd name="adj1" fmla="val 50000"/>
              <a:gd name="adj2" fmla="val 7424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784BCE8-5D5B-44C5-8314-87544B433F39}"/>
              </a:ext>
            </a:extLst>
          </p:cNvPr>
          <p:cNvSpPr txBox="1"/>
          <p:nvPr/>
        </p:nvSpPr>
        <p:spPr>
          <a:xfrm>
            <a:off x="943899" y="1916065"/>
            <a:ext cx="3674190" cy="461665"/>
          </a:xfrm>
          <a:prstGeom prst="rect">
            <a:avLst/>
          </a:prstGeom>
          <a:noFill/>
        </p:spPr>
        <p:txBody>
          <a:bodyPr wrap="square" rtlCol="0">
            <a:spAutoFit/>
          </a:bodyPr>
          <a:lstStyle/>
          <a:p>
            <a:r>
              <a:rPr lang="en-US" altLang="ko-KR" sz="2400" b="1" dirty="0">
                <a:ln>
                  <a:solidFill>
                    <a:schemeClr val="tx1">
                      <a:alpha val="30000"/>
                    </a:schemeClr>
                  </a:solidFill>
                </a:ln>
                <a:solidFill>
                  <a:srgbClr val="272123"/>
                </a:solidFill>
                <a:latin typeface="나눔고딕" pitchFamily="50" charset="-127"/>
                <a:ea typeface="나눔고딕" pitchFamily="50" charset="-127"/>
              </a:rPr>
              <a:t>Current Status in Korea</a:t>
            </a:r>
          </a:p>
        </p:txBody>
      </p:sp>
      <p:sp>
        <p:nvSpPr>
          <p:cNvPr id="19" name="TextBox 18">
            <a:extLst>
              <a:ext uri="{FF2B5EF4-FFF2-40B4-BE49-F238E27FC236}">
                <a16:creationId xmlns:a16="http://schemas.microsoft.com/office/drawing/2014/main" id="{A4703066-B5E4-486A-A1E6-1AB517A517AE}"/>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0" name="TextBox 19">
            <a:extLst>
              <a:ext uri="{FF2B5EF4-FFF2-40B4-BE49-F238E27FC236}">
                <a16:creationId xmlns:a16="http://schemas.microsoft.com/office/drawing/2014/main" id="{7C1F0321-7F19-4773-BC84-6C9F9CAD5393}"/>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1" name="직사각형 20">
            <a:extLst>
              <a:ext uri="{FF2B5EF4-FFF2-40B4-BE49-F238E27FC236}">
                <a16:creationId xmlns:a16="http://schemas.microsoft.com/office/drawing/2014/main" id="{535F86E9-D4A6-4BC1-ADC2-9C29D7679C48}"/>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12DB1D7-63BE-4527-9C66-4E314554C7C7}"/>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3" name="TextBox 22">
            <a:extLst>
              <a:ext uri="{FF2B5EF4-FFF2-40B4-BE49-F238E27FC236}">
                <a16:creationId xmlns:a16="http://schemas.microsoft.com/office/drawing/2014/main" id="{096891F7-94F1-4F72-AF9D-9FD9EB86C186}"/>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60099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83568" y="1052736"/>
            <a:ext cx="8460432"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6918" y="406405"/>
            <a:ext cx="7959538" cy="646331"/>
          </a:xfrm>
          <a:prstGeom prst="rect">
            <a:avLst/>
          </a:prstGeom>
          <a:noFill/>
        </p:spPr>
        <p:txBody>
          <a:bodyPr wrap="square" rtlCol="0">
            <a:spAutoFit/>
          </a:bodyPr>
          <a:lstStyle/>
          <a:p>
            <a:r>
              <a:rPr lang="en-US" altLang="ko-KR" sz="3600" b="1" dirty="0">
                <a:ln>
                  <a:solidFill>
                    <a:schemeClr val="tx1">
                      <a:alpha val="30000"/>
                    </a:schemeClr>
                  </a:solidFill>
                </a:ln>
                <a:solidFill>
                  <a:srgbClr val="272123"/>
                </a:solidFill>
                <a:latin typeface="나눔고딕" pitchFamily="50" charset="-127"/>
                <a:ea typeface="나눔고딕" pitchFamily="50" charset="-127"/>
              </a:rPr>
              <a:t>Current Status &amp; Future Prospective</a:t>
            </a:r>
          </a:p>
        </p:txBody>
      </p:sp>
      <p:sp>
        <p:nvSpPr>
          <p:cNvPr id="20" name="TextBox 19">
            <a:extLst>
              <a:ext uri="{FF2B5EF4-FFF2-40B4-BE49-F238E27FC236}">
                <a16:creationId xmlns:a16="http://schemas.microsoft.com/office/drawing/2014/main" id="{537BED39-C0FC-4F3B-982C-39D6A82CCAAD}"/>
              </a:ext>
            </a:extLst>
          </p:cNvPr>
          <p:cNvSpPr txBox="1"/>
          <p:nvPr/>
        </p:nvSpPr>
        <p:spPr>
          <a:xfrm>
            <a:off x="791772" y="1933667"/>
            <a:ext cx="3420187" cy="523220"/>
          </a:xfrm>
          <a:prstGeom prst="rect">
            <a:avLst/>
          </a:prstGeom>
          <a:noFill/>
        </p:spPr>
        <p:txBody>
          <a:bodyPr wrap="square" rtlCol="0">
            <a:spAutoFit/>
          </a:bodyPr>
          <a:lstStyle/>
          <a:p>
            <a:r>
              <a:rPr lang="en-US" altLang="ko-KR" sz="2800" dirty="0">
                <a:ln>
                  <a:solidFill>
                    <a:schemeClr val="tx1">
                      <a:alpha val="30000"/>
                    </a:schemeClr>
                  </a:solidFill>
                </a:ln>
                <a:solidFill>
                  <a:srgbClr val="272123"/>
                </a:solidFill>
                <a:latin typeface="Arial Nova" panose="020B0504020202020204" pitchFamily="34" charset="0"/>
                <a:ea typeface="나눔고딕" pitchFamily="50" charset="-127"/>
              </a:rPr>
              <a:t>Future Prospective</a:t>
            </a:r>
          </a:p>
        </p:txBody>
      </p:sp>
      <p:pic>
        <p:nvPicPr>
          <p:cNvPr id="3" name="그림 2">
            <a:extLst>
              <a:ext uri="{FF2B5EF4-FFF2-40B4-BE49-F238E27FC236}">
                <a16:creationId xmlns:a16="http://schemas.microsoft.com/office/drawing/2014/main" id="{FA637B9F-C6A6-404D-AB48-D1F4B89E0382}"/>
              </a:ext>
            </a:extLst>
          </p:cNvPr>
          <p:cNvPicPr>
            <a:picLocks noChangeAspect="1"/>
          </p:cNvPicPr>
          <p:nvPr/>
        </p:nvPicPr>
        <p:blipFill>
          <a:blip r:embed="rId2"/>
          <a:stretch>
            <a:fillRect/>
          </a:stretch>
        </p:blipFill>
        <p:spPr>
          <a:xfrm>
            <a:off x="917716" y="2487035"/>
            <a:ext cx="3524677" cy="2559240"/>
          </a:xfrm>
          <a:prstGeom prst="rect">
            <a:avLst/>
          </a:prstGeom>
        </p:spPr>
      </p:pic>
      <p:sp>
        <p:nvSpPr>
          <p:cNvPr id="6" name="TextBox 5">
            <a:extLst>
              <a:ext uri="{FF2B5EF4-FFF2-40B4-BE49-F238E27FC236}">
                <a16:creationId xmlns:a16="http://schemas.microsoft.com/office/drawing/2014/main" id="{A56AACF9-D34E-46F6-9B38-1B60570478BE}"/>
              </a:ext>
            </a:extLst>
          </p:cNvPr>
          <p:cNvSpPr txBox="1"/>
          <p:nvPr/>
        </p:nvSpPr>
        <p:spPr>
          <a:xfrm>
            <a:off x="805945" y="5230941"/>
            <a:ext cx="4031701" cy="646331"/>
          </a:xfrm>
          <a:prstGeom prst="rect">
            <a:avLst/>
          </a:prstGeom>
          <a:noFill/>
        </p:spPr>
        <p:txBody>
          <a:bodyPr wrap="square" rtlCol="0">
            <a:spAutoFit/>
          </a:bodyPr>
          <a:lstStyle/>
          <a:p>
            <a:r>
              <a:rPr lang="en-US" altLang="ko-KR" dirty="0"/>
              <a:t>As graph above shows aspects of increasing sales in unmanned store.</a:t>
            </a:r>
            <a:endParaRPr lang="ko-KR" altLang="en-US" dirty="0"/>
          </a:p>
        </p:txBody>
      </p:sp>
      <p:pic>
        <p:nvPicPr>
          <p:cNvPr id="8" name="그림 7">
            <a:extLst>
              <a:ext uri="{FF2B5EF4-FFF2-40B4-BE49-F238E27FC236}">
                <a16:creationId xmlns:a16="http://schemas.microsoft.com/office/drawing/2014/main" id="{BDC19EF7-674A-4202-9CA3-FFA2C0FBA18E}"/>
              </a:ext>
            </a:extLst>
          </p:cNvPr>
          <p:cNvPicPr>
            <a:picLocks noChangeAspect="1"/>
          </p:cNvPicPr>
          <p:nvPr/>
        </p:nvPicPr>
        <p:blipFill>
          <a:blip r:embed="rId3"/>
          <a:stretch>
            <a:fillRect/>
          </a:stretch>
        </p:blipFill>
        <p:spPr>
          <a:xfrm>
            <a:off x="4909790" y="2530197"/>
            <a:ext cx="3941811" cy="1906915"/>
          </a:xfrm>
          <a:prstGeom prst="rect">
            <a:avLst/>
          </a:prstGeom>
        </p:spPr>
      </p:pic>
      <p:sp>
        <p:nvSpPr>
          <p:cNvPr id="21" name="TextBox 20">
            <a:extLst>
              <a:ext uri="{FF2B5EF4-FFF2-40B4-BE49-F238E27FC236}">
                <a16:creationId xmlns:a16="http://schemas.microsoft.com/office/drawing/2014/main" id="{7622D3D4-561C-48A0-81AE-283293655E1F}"/>
              </a:ext>
            </a:extLst>
          </p:cNvPr>
          <p:cNvSpPr txBox="1"/>
          <p:nvPr/>
        </p:nvSpPr>
        <p:spPr>
          <a:xfrm>
            <a:off x="4841880" y="4797152"/>
            <a:ext cx="4122608" cy="1200329"/>
          </a:xfrm>
          <a:prstGeom prst="rect">
            <a:avLst/>
          </a:prstGeom>
          <a:noFill/>
        </p:spPr>
        <p:txBody>
          <a:bodyPr wrap="square" rtlCol="0">
            <a:spAutoFit/>
          </a:bodyPr>
          <a:lstStyle/>
          <a:p>
            <a:r>
              <a:rPr lang="en-US" altLang="ko-KR" dirty="0"/>
              <a:t>The minimum wage will increase continually in the future. </a:t>
            </a:r>
            <a:r>
              <a:rPr lang="en-US" altLang="ko-KR" dirty="0" err="1"/>
              <a:t>Humanless</a:t>
            </a:r>
            <a:r>
              <a:rPr lang="en-US" altLang="ko-KR" dirty="0"/>
              <a:t> marts, where labor costs are reduced, will become even more competitive.</a:t>
            </a:r>
            <a:endParaRPr lang="ko-KR" altLang="en-US" dirty="0"/>
          </a:p>
        </p:txBody>
      </p:sp>
      <p:cxnSp>
        <p:nvCxnSpPr>
          <p:cNvPr id="10" name="직선 연결선 9">
            <a:extLst>
              <a:ext uri="{FF2B5EF4-FFF2-40B4-BE49-F238E27FC236}">
                <a16:creationId xmlns:a16="http://schemas.microsoft.com/office/drawing/2014/main" id="{38488C9C-71A2-4654-8931-1E7BDDD07AA2}"/>
              </a:ext>
            </a:extLst>
          </p:cNvPr>
          <p:cNvCxnSpPr>
            <a:cxnSpLocks/>
          </p:cNvCxnSpPr>
          <p:nvPr/>
        </p:nvCxnSpPr>
        <p:spPr>
          <a:xfrm>
            <a:off x="4696687" y="2119157"/>
            <a:ext cx="0" cy="38783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98AB6B-4903-43C7-92D9-C6F6EDF10814}"/>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9" name="TextBox 18">
            <a:extLst>
              <a:ext uri="{FF2B5EF4-FFF2-40B4-BE49-F238E27FC236}">
                <a16:creationId xmlns:a16="http://schemas.microsoft.com/office/drawing/2014/main" id="{252D0E12-5D40-494E-A8C1-904A69284816}"/>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2" name="직사각형 21">
            <a:extLst>
              <a:ext uri="{FF2B5EF4-FFF2-40B4-BE49-F238E27FC236}">
                <a16:creationId xmlns:a16="http://schemas.microsoft.com/office/drawing/2014/main" id="{5F02ABED-81BC-43FC-956A-7A6936706AB5}"/>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B89EA88-376D-4ABE-A8C0-E0BBA9C48B66}"/>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4" name="TextBox 23">
            <a:extLst>
              <a:ext uri="{FF2B5EF4-FFF2-40B4-BE49-F238E27FC236}">
                <a16:creationId xmlns:a16="http://schemas.microsoft.com/office/drawing/2014/main" id="{FAADE9AA-D413-46A4-9F60-ABB6205FBEF3}"/>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58357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581596" cy="1015663"/>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Customer Analysis</a:t>
            </a:r>
          </a:p>
        </p:txBody>
      </p:sp>
      <p:sp>
        <p:nvSpPr>
          <p:cNvPr id="2" name="TextBox 1">
            <a:extLst>
              <a:ext uri="{FF2B5EF4-FFF2-40B4-BE49-F238E27FC236}">
                <a16:creationId xmlns:a16="http://schemas.microsoft.com/office/drawing/2014/main" id="{2C312F03-20EC-40A4-88F2-1B9CA0909ECE}"/>
              </a:ext>
            </a:extLst>
          </p:cNvPr>
          <p:cNvSpPr txBox="1"/>
          <p:nvPr/>
        </p:nvSpPr>
        <p:spPr>
          <a:xfrm>
            <a:off x="1217181" y="1945502"/>
            <a:ext cx="1940829" cy="461665"/>
          </a:xfrm>
          <a:prstGeom prst="rect">
            <a:avLst/>
          </a:prstGeom>
          <a:noFill/>
        </p:spPr>
        <p:txBody>
          <a:bodyPr wrap="square" rtlCol="0">
            <a:spAutoFit/>
          </a:bodyPr>
          <a:lstStyle/>
          <a:p>
            <a:r>
              <a:rPr lang="en-US" altLang="ko-KR" sz="2400" dirty="0"/>
              <a:t>Teenagers</a:t>
            </a:r>
            <a:endParaRPr lang="ko-KR" altLang="en-US" sz="2400" dirty="0"/>
          </a:p>
        </p:txBody>
      </p:sp>
      <p:sp>
        <p:nvSpPr>
          <p:cNvPr id="20" name="TextBox 19">
            <a:extLst>
              <a:ext uri="{FF2B5EF4-FFF2-40B4-BE49-F238E27FC236}">
                <a16:creationId xmlns:a16="http://schemas.microsoft.com/office/drawing/2014/main" id="{38951B26-EC8D-4F89-B9FD-6711A587F737}"/>
              </a:ext>
            </a:extLst>
          </p:cNvPr>
          <p:cNvSpPr txBox="1"/>
          <p:nvPr/>
        </p:nvSpPr>
        <p:spPr>
          <a:xfrm>
            <a:off x="1217181" y="2607110"/>
            <a:ext cx="1940829" cy="461665"/>
          </a:xfrm>
          <a:prstGeom prst="rect">
            <a:avLst/>
          </a:prstGeom>
          <a:noFill/>
        </p:spPr>
        <p:txBody>
          <a:bodyPr wrap="square" rtlCol="0">
            <a:spAutoFit/>
          </a:bodyPr>
          <a:lstStyle/>
          <a:p>
            <a:r>
              <a:rPr lang="en-US" altLang="ko-KR" sz="2400" dirty="0"/>
              <a:t>20-40 Age</a:t>
            </a:r>
            <a:endParaRPr lang="ko-KR" altLang="en-US" sz="2400" dirty="0"/>
          </a:p>
        </p:txBody>
      </p:sp>
      <p:sp>
        <p:nvSpPr>
          <p:cNvPr id="21" name="TextBox 20">
            <a:extLst>
              <a:ext uri="{FF2B5EF4-FFF2-40B4-BE49-F238E27FC236}">
                <a16:creationId xmlns:a16="http://schemas.microsoft.com/office/drawing/2014/main" id="{81993D1C-B28D-44C8-9C7F-2531D228F92B}"/>
              </a:ext>
            </a:extLst>
          </p:cNvPr>
          <p:cNvSpPr txBox="1"/>
          <p:nvPr/>
        </p:nvSpPr>
        <p:spPr>
          <a:xfrm>
            <a:off x="1217181" y="3317009"/>
            <a:ext cx="1940829" cy="461665"/>
          </a:xfrm>
          <a:prstGeom prst="rect">
            <a:avLst/>
          </a:prstGeom>
          <a:noFill/>
        </p:spPr>
        <p:txBody>
          <a:bodyPr wrap="square" rtlCol="0">
            <a:spAutoFit/>
          </a:bodyPr>
          <a:lstStyle/>
          <a:p>
            <a:r>
              <a:rPr lang="en-US" altLang="ko-KR" sz="2400" dirty="0"/>
              <a:t>40-60 Age</a:t>
            </a:r>
            <a:endParaRPr lang="ko-KR" altLang="en-US" sz="2400" dirty="0"/>
          </a:p>
        </p:txBody>
      </p:sp>
      <p:sp>
        <p:nvSpPr>
          <p:cNvPr id="22" name="TextBox 21">
            <a:extLst>
              <a:ext uri="{FF2B5EF4-FFF2-40B4-BE49-F238E27FC236}">
                <a16:creationId xmlns:a16="http://schemas.microsoft.com/office/drawing/2014/main" id="{96E4C69F-6702-426B-8FEE-88C4C679028C}"/>
              </a:ext>
            </a:extLst>
          </p:cNvPr>
          <p:cNvSpPr txBox="1"/>
          <p:nvPr/>
        </p:nvSpPr>
        <p:spPr>
          <a:xfrm>
            <a:off x="1220488" y="3997333"/>
            <a:ext cx="2225554" cy="461665"/>
          </a:xfrm>
          <a:prstGeom prst="rect">
            <a:avLst/>
          </a:prstGeom>
          <a:noFill/>
        </p:spPr>
        <p:txBody>
          <a:bodyPr wrap="square" rtlCol="0">
            <a:spAutoFit/>
          </a:bodyPr>
          <a:lstStyle/>
          <a:p>
            <a:r>
              <a:rPr lang="en-US" altLang="ko-KR" sz="2400" dirty="0"/>
              <a:t>Over the 60</a:t>
            </a:r>
            <a:endParaRPr lang="ko-KR" altLang="en-US" sz="2400" dirty="0"/>
          </a:p>
        </p:txBody>
      </p:sp>
      <p:cxnSp>
        <p:nvCxnSpPr>
          <p:cNvPr id="30" name="직선 연결선 29">
            <a:extLst>
              <a:ext uri="{FF2B5EF4-FFF2-40B4-BE49-F238E27FC236}">
                <a16:creationId xmlns:a16="http://schemas.microsoft.com/office/drawing/2014/main" id="{2419F093-C8DD-4096-B7DB-17B35A2D64AA}"/>
              </a:ext>
            </a:extLst>
          </p:cNvPr>
          <p:cNvCxnSpPr>
            <a:cxnSpLocks/>
          </p:cNvCxnSpPr>
          <p:nvPr/>
        </p:nvCxnSpPr>
        <p:spPr>
          <a:xfrm>
            <a:off x="1213794" y="4490366"/>
            <a:ext cx="2160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D5B4180-62F4-49EF-8D67-98882AE9C83D}"/>
              </a:ext>
            </a:extLst>
          </p:cNvPr>
          <p:cNvCxnSpPr>
            <a:cxnSpLocks/>
          </p:cNvCxnSpPr>
          <p:nvPr/>
        </p:nvCxnSpPr>
        <p:spPr>
          <a:xfrm>
            <a:off x="1213794" y="3810484"/>
            <a:ext cx="2160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A2BB913-58EC-4B2B-B072-76FDFA74CAD5}"/>
              </a:ext>
            </a:extLst>
          </p:cNvPr>
          <p:cNvCxnSpPr>
            <a:cxnSpLocks/>
          </p:cNvCxnSpPr>
          <p:nvPr/>
        </p:nvCxnSpPr>
        <p:spPr>
          <a:xfrm>
            <a:off x="1213794" y="3111166"/>
            <a:ext cx="2160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24041356-957A-483B-BEA4-61469232273A}"/>
              </a:ext>
            </a:extLst>
          </p:cNvPr>
          <p:cNvCxnSpPr>
            <a:cxnSpLocks/>
          </p:cNvCxnSpPr>
          <p:nvPr/>
        </p:nvCxnSpPr>
        <p:spPr>
          <a:xfrm>
            <a:off x="1213794" y="2438525"/>
            <a:ext cx="2160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화살표: 오른쪽 5">
            <a:extLst>
              <a:ext uri="{FF2B5EF4-FFF2-40B4-BE49-F238E27FC236}">
                <a16:creationId xmlns:a16="http://schemas.microsoft.com/office/drawing/2014/main" id="{4840AB9C-E125-43A0-B119-5FEB1B82E4B3}"/>
              </a:ext>
            </a:extLst>
          </p:cNvPr>
          <p:cNvSpPr/>
          <p:nvPr/>
        </p:nvSpPr>
        <p:spPr>
          <a:xfrm>
            <a:off x="2654686" y="4537056"/>
            <a:ext cx="2693476" cy="461665"/>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15B6963C-ACAC-46F8-8087-F6A139B058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1836" r="-260" b="2297"/>
          <a:stretch/>
        </p:blipFill>
        <p:spPr>
          <a:xfrm>
            <a:off x="3374034" y="4226703"/>
            <a:ext cx="1357428" cy="1162557"/>
          </a:xfrm>
          <a:prstGeom prst="rect">
            <a:avLst/>
          </a:prstGeom>
        </p:spPr>
      </p:pic>
      <p:pic>
        <p:nvPicPr>
          <p:cNvPr id="1026" name="Picture 2" descr="customer iconì ëí ì´ë¯¸ì§ ê²ìê²°ê³¼">
            <a:extLst>
              <a:ext uri="{FF2B5EF4-FFF2-40B4-BE49-F238E27FC236}">
                <a16:creationId xmlns:a16="http://schemas.microsoft.com/office/drawing/2014/main" id="{9E76AFF4-9A39-4910-8112-D4FE93D96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713906"/>
            <a:ext cx="2771756" cy="2771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983D7F-40C8-4AAB-A527-CE4BF6C233FD}"/>
              </a:ext>
            </a:extLst>
          </p:cNvPr>
          <p:cNvSpPr txBox="1"/>
          <p:nvPr/>
        </p:nvSpPr>
        <p:spPr>
          <a:xfrm>
            <a:off x="2123728" y="5877272"/>
            <a:ext cx="5615596" cy="461665"/>
          </a:xfrm>
          <a:prstGeom prst="rect">
            <a:avLst/>
          </a:prstGeom>
          <a:noFill/>
        </p:spPr>
        <p:txBody>
          <a:bodyPr wrap="square" rtlCol="0">
            <a:spAutoFit/>
          </a:bodyPr>
          <a:lstStyle/>
          <a:p>
            <a:r>
              <a:rPr lang="en-US" altLang="ko-KR" sz="2400" dirty="0"/>
              <a:t>All age groups can be our customer.</a:t>
            </a:r>
          </a:p>
        </p:txBody>
      </p:sp>
      <p:sp>
        <p:nvSpPr>
          <p:cNvPr id="23" name="TextBox 22">
            <a:extLst>
              <a:ext uri="{FF2B5EF4-FFF2-40B4-BE49-F238E27FC236}">
                <a16:creationId xmlns:a16="http://schemas.microsoft.com/office/drawing/2014/main" id="{88A33C56-FE9E-466B-BCCB-F45B4D339AB3}"/>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5" name="TextBox 24">
            <a:extLst>
              <a:ext uri="{FF2B5EF4-FFF2-40B4-BE49-F238E27FC236}">
                <a16:creationId xmlns:a16="http://schemas.microsoft.com/office/drawing/2014/main" id="{2819DF5C-FACA-488D-A316-6999A5C5A0C3}"/>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4" name="직사각형 33">
            <a:extLst>
              <a:ext uri="{FF2B5EF4-FFF2-40B4-BE49-F238E27FC236}">
                <a16:creationId xmlns:a16="http://schemas.microsoft.com/office/drawing/2014/main" id="{E4C00F25-5E7D-4113-BA28-4BF6F9519068}"/>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C4B0AB21-34BE-4646-A19D-25727570BBD1}"/>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36" name="TextBox 35">
            <a:extLst>
              <a:ext uri="{FF2B5EF4-FFF2-40B4-BE49-F238E27FC236}">
                <a16:creationId xmlns:a16="http://schemas.microsoft.com/office/drawing/2014/main" id="{2194ECE7-CBC2-44F8-BCEE-92D1BB258D2D}"/>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271042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581596" cy="1015663"/>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Customer Analysis</a:t>
            </a:r>
          </a:p>
        </p:txBody>
      </p:sp>
      <p:pic>
        <p:nvPicPr>
          <p:cNvPr id="4" name="그림 3">
            <a:extLst>
              <a:ext uri="{FF2B5EF4-FFF2-40B4-BE49-F238E27FC236}">
                <a16:creationId xmlns:a16="http://schemas.microsoft.com/office/drawing/2014/main" id="{38F97944-6D1A-4C87-BE37-B5AE391AC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70" y="1605632"/>
            <a:ext cx="4826000" cy="3911600"/>
          </a:xfrm>
          <a:prstGeom prst="rect">
            <a:avLst/>
          </a:prstGeom>
        </p:spPr>
      </p:pic>
      <p:sp>
        <p:nvSpPr>
          <p:cNvPr id="5" name="TextBox 4">
            <a:extLst>
              <a:ext uri="{FF2B5EF4-FFF2-40B4-BE49-F238E27FC236}">
                <a16:creationId xmlns:a16="http://schemas.microsoft.com/office/drawing/2014/main" id="{076A0078-F919-4FAB-8F1B-E133F57D0793}"/>
              </a:ext>
            </a:extLst>
          </p:cNvPr>
          <p:cNvSpPr txBox="1"/>
          <p:nvPr/>
        </p:nvSpPr>
        <p:spPr>
          <a:xfrm>
            <a:off x="1361697" y="5525591"/>
            <a:ext cx="6832021" cy="461665"/>
          </a:xfrm>
          <a:prstGeom prst="rect">
            <a:avLst/>
          </a:prstGeom>
          <a:noFill/>
        </p:spPr>
        <p:txBody>
          <a:bodyPr wrap="square" rtlCol="0">
            <a:spAutoFit/>
          </a:bodyPr>
          <a:lstStyle/>
          <a:p>
            <a:pPr algn="ctr"/>
            <a:r>
              <a:rPr lang="en-US" altLang="ko-KR" sz="2400" dirty="0">
                <a:latin typeface="Arial Nova" panose="020B0504020202020204" pitchFamily="34" charset="0"/>
              </a:rPr>
              <a:t>Using Smartphone Application for Shopping</a:t>
            </a:r>
            <a:endParaRPr lang="ko-KR" altLang="en-US" sz="2400" dirty="0">
              <a:latin typeface="Arial Nova" panose="020B0504020202020204" pitchFamily="34" charset="0"/>
            </a:endParaRPr>
          </a:p>
        </p:txBody>
      </p:sp>
      <p:sp>
        <p:nvSpPr>
          <p:cNvPr id="12" name="TextBox 11">
            <a:extLst>
              <a:ext uri="{FF2B5EF4-FFF2-40B4-BE49-F238E27FC236}">
                <a16:creationId xmlns:a16="http://schemas.microsoft.com/office/drawing/2014/main" id="{4D88D938-5536-46C6-AF4F-5C7ED430E0E9}"/>
              </a:ext>
            </a:extLst>
          </p:cNvPr>
          <p:cNvSpPr txBox="1"/>
          <p:nvPr/>
        </p:nvSpPr>
        <p:spPr>
          <a:xfrm>
            <a:off x="6228184" y="1448489"/>
            <a:ext cx="2692069" cy="461665"/>
          </a:xfrm>
          <a:prstGeom prst="rect">
            <a:avLst/>
          </a:prstGeom>
          <a:noFill/>
        </p:spPr>
        <p:txBody>
          <a:bodyPr wrap="square" rtlCol="0">
            <a:spAutoFit/>
          </a:bodyPr>
          <a:lstStyle/>
          <a:p>
            <a:pPr algn="ctr"/>
            <a:r>
              <a:rPr lang="en-US" altLang="ko-KR" sz="2400" u="sng" dirty="0">
                <a:latin typeface="Arial Nova" panose="020B0504020202020204" pitchFamily="34" charset="0"/>
              </a:rPr>
              <a:t>Customer Feature</a:t>
            </a:r>
            <a:endParaRPr lang="ko-KR" altLang="en-US" sz="2400" u="sng" dirty="0">
              <a:latin typeface="Arial Nova" panose="020B0504020202020204" pitchFamily="34" charset="0"/>
            </a:endParaRPr>
          </a:p>
        </p:txBody>
      </p:sp>
      <p:sp>
        <p:nvSpPr>
          <p:cNvPr id="13" name="TextBox 12">
            <a:extLst>
              <a:ext uri="{FF2B5EF4-FFF2-40B4-BE49-F238E27FC236}">
                <a16:creationId xmlns:a16="http://schemas.microsoft.com/office/drawing/2014/main" id="{1739B216-F936-4FF5-ACFE-92CA278290F8}"/>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199F8054-7A0F-48B2-A85F-6F85487C9CE0}"/>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20B7483E-9208-493C-8B57-8A7B4C04731A}"/>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3B25B49-89CB-47F3-9E39-15D8D359CCF1}"/>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A972EC89-62EE-4AB7-AE22-3B2C16658523}"/>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7621907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Competitors Analyses</a:t>
            </a:r>
          </a:p>
        </p:txBody>
      </p:sp>
      <p:sp>
        <p:nvSpPr>
          <p:cNvPr id="16" name="TextBox 15">
            <a:extLst>
              <a:ext uri="{FF2B5EF4-FFF2-40B4-BE49-F238E27FC236}">
                <a16:creationId xmlns:a16="http://schemas.microsoft.com/office/drawing/2014/main" id="{29EDE04B-EE72-467F-9D03-71227310A491}"/>
              </a:ext>
            </a:extLst>
          </p:cNvPr>
          <p:cNvSpPr txBox="1"/>
          <p:nvPr/>
        </p:nvSpPr>
        <p:spPr>
          <a:xfrm>
            <a:off x="1447291" y="2060848"/>
            <a:ext cx="3519091" cy="523220"/>
          </a:xfrm>
          <a:prstGeom prst="rect">
            <a:avLst/>
          </a:prstGeom>
          <a:noFill/>
        </p:spPr>
        <p:txBody>
          <a:bodyPr wrap="square" rtlCol="0">
            <a:spAutoFit/>
          </a:bodyPr>
          <a:lstStyle/>
          <a:p>
            <a:pPr algn="ctr"/>
            <a:r>
              <a:rPr lang="en-US" altLang="ko-KR" sz="2800" dirty="0">
                <a:latin typeface="Arial Nova" panose="020B0504020202020204" pitchFamily="34" charset="0"/>
              </a:rPr>
              <a:t>Existing Competitors</a:t>
            </a:r>
            <a:endParaRPr lang="ko-KR" altLang="en-US" sz="2800" dirty="0">
              <a:latin typeface="Arial Nova" panose="020B0504020202020204" pitchFamily="34" charset="0"/>
            </a:endParaRPr>
          </a:p>
        </p:txBody>
      </p:sp>
      <p:sp>
        <p:nvSpPr>
          <p:cNvPr id="20" name="TextBox 19">
            <a:extLst>
              <a:ext uri="{FF2B5EF4-FFF2-40B4-BE49-F238E27FC236}">
                <a16:creationId xmlns:a16="http://schemas.microsoft.com/office/drawing/2014/main" id="{02D9021E-D883-4694-9C50-155164982FC8}"/>
              </a:ext>
            </a:extLst>
          </p:cNvPr>
          <p:cNvSpPr txBox="1"/>
          <p:nvPr/>
        </p:nvSpPr>
        <p:spPr>
          <a:xfrm>
            <a:off x="1509597" y="2634517"/>
            <a:ext cx="5059678" cy="400110"/>
          </a:xfrm>
          <a:prstGeom prst="rect">
            <a:avLst/>
          </a:prstGeom>
          <a:noFill/>
        </p:spPr>
        <p:txBody>
          <a:bodyPr wrap="square" rtlCol="0">
            <a:spAutoFit/>
          </a:bodyPr>
          <a:lstStyle/>
          <a:p>
            <a:pPr marL="457200" indent="-457200">
              <a:buAutoNum type="arabicPeriod"/>
            </a:pPr>
            <a:r>
              <a:rPr lang="en-US" altLang="ko-KR" sz="2000" dirty="0">
                <a:latin typeface="Arial Nova" panose="020B0504020202020204" pitchFamily="34" charset="0"/>
              </a:rPr>
              <a:t>Medium sized chain markets</a:t>
            </a:r>
          </a:p>
        </p:txBody>
      </p:sp>
      <p:pic>
        <p:nvPicPr>
          <p:cNvPr id="3" name="그림 2">
            <a:extLst>
              <a:ext uri="{FF2B5EF4-FFF2-40B4-BE49-F238E27FC236}">
                <a16:creationId xmlns:a16="http://schemas.microsoft.com/office/drawing/2014/main" id="{4386AE1B-2CDD-4C7F-983C-C297D580007D}"/>
              </a:ext>
            </a:extLst>
          </p:cNvPr>
          <p:cNvPicPr>
            <a:picLocks noChangeAspect="1"/>
          </p:cNvPicPr>
          <p:nvPr/>
        </p:nvPicPr>
        <p:blipFill>
          <a:blip r:embed="rId2"/>
          <a:stretch>
            <a:fillRect/>
          </a:stretch>
        </p:blipFill>
        <p:spPr>
          <a:xfrm>
            <a:off x="1523022" y="2987521"/>
            <a:ext cx="2667000" cy="1714500"/>
          </a:xfrm>
          <a:prstGeom prst="rect">
            <a:avLst/>
          </a:prstGeom>
        </p:spPr>
      </p:pic>
      <p:pic>
        <p:nvPicPr>
          <p:cNvPr id="4" name="그림 3">
            <a:extLst>
              <a:ext uri="{FF2B5EF4-FFF2-40B4-BE49-F238E27FC236}">
                <a16:creationId xmlns:a16="http://schemas.microsoft.com/office/drawing/2014/main" id="{04AB1F99-EBC1-4480-AED7-55DF5A28DAFC}"/>
              </a:ext>
            </a:extLst>
          </p:cNvPr>
          <p:cNvPicPr>
            <a:picLocks noChangeAspect="1"/>
          </p:cNvPicPr>
          <p:nvPr/>
        </p:nvPicPr>
        <p:blipFill>
          <a:blip r:embed="rId3"/>
          <a:stretch>
            <a:fillRect/>
          </a:stretch>
        </p:blipFill>
        <p:spPr>
          <a:xfrm>
            <a:off x="5256609" y="3054196"/>
            <a:ext cx="2771775" cy="1647825"/>
          </a:xfrm>
          <a:prstGeom prst="rect">
            <a:avLst/>
          </a:prstGeom>
        </p:spPr>
      </p:pic>
      <p:sp>
        <p:nvSpPr>
          <p:cNvPr id="21" name="TextBox 20">
            <a:extLst>
              <a:ext uri="{FF2B5EF4-FFF2-40B4-BE49-F238E27FC236}">
                <a16:creationId xmlns:a16="http://schemas.microsoft.com/office/drawing/2014/main" id="{716AFFC4-F479-4030-B0C3-281DD0EDDB75}"/>
              </a:ext>
            </a:extLst>
          </p:cNvPr>
          <p:cNvSpPr txBox="1"/>
          <p:nvPr/>
        </p:nvSpPr>
        <p:spPr>
          <a:xfrm>
            <a:off x="1512758" y="4809926"/>
            <a:ext cx="5675964" cy="923330"/>
          </a:xfrm>
          <a:prstGeom prst="rect">
            <a:avLst/>
          </a:prstGeom>
          <a:noFill/>
        </p:spPr>
        <p:txBody>
          <a:bodyPr wrap="square" rtlCol="0">
            <a:spAutoFit/>
          </a:bodyPr>
          <a:lstStyle/>
          <a:p>
            <a:pPr marL="285750" indent="-285750">
              <a:buFontTx/>
              <a:buChar char="-"/>
            </a:pPr>
            <a:r>
              <a:rPr lang="en-US" altLang="ko-KR" dirty="0">
                <a:latin typeface="Arial Nova" panose="020B0504020202020204" pitchFamily="34" charset="0"/>
              </a:rPr>
              <a:t>Target local commercial area(Local customers)</a:t>
            </a:r>
          </a:p>
          <a:p>
            <a:pPr marL="285750" indent="-285750">
              <a:buFontTx/>
              <a:buChar char="-"/>
            </a:pPr>
            <a:r>
              <a:rPr lang="en-US" altLang="ko-KR" dirty="0">
                <a:latin typeface="Arial Nova" panose="020B0504020202020204" pitchFamily="34" charset="0"/>
              </a:rPr>
              <a:t>Subjected to government regulation</a:t>
            </a:r>
          </a:p>
          <a:p>
            <a:pPr marL="285750" indent="-285750">
              <a:buFontTx/>
              <a:buChar char="-"/>
            </a:pPr>
            <a:r>
              <a:rPr lang="en-US" altLang="ko-KR" dirty="0">
                <a:latin typeface="Arial Nova" panose="020B0504020202020204" pitchFamily="34" charset="0"/>
              </a:rPr>
              <a:t>Also, called SSM(Semi-Large Sized Mart)</a:t>
            </a:r>
          </a:p>
        </p:txBody>
      </p:sp>
      <p:sp>
        <p:nvSpPr>
          <p:cNvPr id="19" name="TextBox 18">
            <a:extLst>
              <a:ext uri="{FF2B5EF4-FFF2-40B4-BE49-F238E27FC236}">
                <a16:creationId xmlns:a16="http://schemas.microsoft.com/office/drawing/2014/main" id="{EC9FE8A9-A611-4BDA-90FC-5CC8922AD9C7}"/>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2" name="TextBox 21">
            <a:extLst>
              <a:ext uri="{FF2B5EF4-FFF2-40B4-BE49-F238E27FC236}">
                <a16:creationId xmlns:a16="http://schemas.microsoft.com/office/drawing/2014/main" id="{6354DF0F-EF18-470F-A221-6BA78274D542}"/>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3" name="직사각형 22">
            <a:extLst>
              <a:ext uri="{FF2B5EF4-FFF2-40B4-BE49-F238E27FC236}">
                <a16:creationId xmlns:a16="http://schemas.microsoft.com/office/drawing/2014/main" id="{1F3ED4B7-C0E5-46D5-91E7-DC28B0B1E53E}"/>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0AA56FD-B3F3-4FE5-999B-D276726F0430}"/>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9FFEBA7A-6566-40A2-A345-5510CE585447}"/>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8525851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Competitors Analyses</a:t>
            </a:r>
          </a:p>
        </p:txBody>
      </p:sp>
      <p:sp>
        <p:nvSpPr>
          <p:cNvPr id="16" name="TextBox 15">
            <a:extLst>
              <a:ext uri="{FF2B5EF4-FFF2-40B4-BE49-F238E27FC236}">
                <a16:creationId xmlns:a16="http://schemas.microsoft.com/office/drawing/2014/main" id="{29EDE04B-EE72-467F-9D03-71227310A491}"/>
              </a:ext>
            </a:extLst>
          </p:cNvPr>
          <p:cNvSpPr txBox="1"/>
          <p:nvPr/>
        </p:nvSpPr>
        <p:spPr>
          <a:xfrm>
            <a:off x="2058261" y="2267342"/>
            <a:ext cx="3519091" cy="523220"/>
          </a:xfrm>
          <a:prstGeom prst="rect">
            <a:avLst/>
          </a:prstGeom>
          <a:noFill/>
        </p:spPr>
        <p:txBody>
          <a:bodyPr wrap="square" rtlCol="0">
            <a:spAutoFit/>
          </a:bodyPr>
          <a:lstStyle/>
          <a:p>
            <a:pPr algn="ctr"/>
            <a:r>
              <a:rPr lang="en-US" altLang="ko-KR" sz="2800" dirty="0">
                <a:latin typeface="Arial Nova" panose="020B0504020202020204" pitchFamily="34" charset="0"/>
              </a:rPr>
              <a:t>Existing Competitors</a:t>
            </a:r>
            <a:endParaRPr lang="ko-KR" altLang="en-US" sz="2800" dirty="0">
              <a:latin typeface="Arial Nova" panose="020B0504020202020204" pitchFamily="34" charset="0"/>
            </a:endParaRPr>
          </a:p>
        </p:txBody>
      </p:sp>
      <p:sp>
        <p:nvSpPr>
          <p:cNvPr id="20" name="TextBox 19">
            <a:extLst>
              <a:ext uri="{FF2B5EF4-FFF2-40B4-BE49-F238E27FC236}">
                <a16:creationId xmlns:a16="http://schemas.microsoft.com/office/drawing/2014/main" id="{02D9021E-D883-4694-9C50-155164982FC8}"/>
              </a:ext>
            </a:extLst>
          </p:cNvPr>
          <p:cNvSpPr txBox="1"/>
          <p:nvPr/>
        </p:nvSpPr>
        <p:spPr>
          <a:xfrm>
            <a:off x="2120567" y="2841011"/>
            <a:ext cx="5059678" cy="400110"/>
          </a:xfrm>
          <a:prstGeom prst="rect">
            <a:avLst/>
          </a:prstGeom>
          <a:noFill/>
        </p:spPr>
        <p:txBody>
          <a:bodyPr wrap="square" rtlCol="0">
            <a:spAutoFit/>
          </a:bodyPr>
          <a:lstStyle/>
          <a:p>
            <a:r>
              <a:rPr lang="en-US" altLang="ko-KR" sz="2000" dirty="0">
                <a:latin typeface="Arial Nova" panose="020B0504020202020204" pitchFamily="34" charset="0"/>
              </a:rPr>
              <a:t>2. Local Medium Sized Market</a:t>
            </a:r>
          </a:p>
        </p:txBody>
      </p:sp>
      <p:sp>
        <p:nvSpPr>
          <p:cNvPr id="21" name="TextBox 20">
            <a:extLst>
              <a:ext uri="{FF2B5EF4-FFF2-40B4-BE49-F238E27FC236}">
                <a16:creationId xmlns:a16="http://schemas.microsoft.com/office/drawing/2014/main" id="{716AFFC4-F479-4030-B0C3-281DD0EDDB75}"/>
              </a:ext>
            </a:extLst>
          </p:cNvPr>
          <p:cNvSpPr txBox="1"/>
          <p:nvPr/>
        </p:nvSpPr>
        <p:spPr>
          <a:xfrm>
            <a:off x="2123728" y="5016420"/>
            <a:ext cx="5675964" cy="646331"/>
          </a:xfrm>
          <a:prstGeom prst="rect">
            <a:avLst/>
          </a:prstGeom>
          <a:noFill/>
        </p:spPr>
        <p:txBody>
          <a:bodyPr wrap="square" rtlCol="0">
            <a:spAutoFit/>
          </a:bodyPr>
          <a:lstStyle/>
          <a:p>
            <a:pPr marL="285750" indent="-285750">
              <a:buFontTx/>
              <a:buChar char="-"/>
            </a:pPr>
            <a:r>
              <a:rPr lang="en-US" altLang="ko-KR" dirty="0">
                <a:latin typeface="Arial Nova" panose="020B0504020202020204" pitchFamily="34" charset="0"/>
              </a:rPr>
              <a:t>Target local commercial area(Local customers)</a:t>
            </a:r>
          </a:p>
          <a:p>
            <a:pPr marL="285750" indent="-285750">
              <a:buFontTx/>
              <a:buChar char="-"/>
            </a:pPr>
            <a:r>
              <a:rPr lang="en-US" altLang="ko-KR" dirty="0">
                <a:latin typeface="Arial Nova" panose="020B0504020202020204" pitchFamily="34" charset="0"/>
              </a:rPr>
              <a:t>Not subjected to government regulation</a:t>
            </a:r>
          </a:p>
        </p:txBody>
      </p:sp>
      <p:pic>
        <p:nvPicPr>
          <p:cNvPr id="19" name="그림 18">
            <a:extLst>
              <a:ext uri="{FF2B5EF4-FFF2-40B4-BE49-F238E27FC236}">
                <a16:creationId xmlns:a16="http://schemas.microsoft.com/office/drawing/2014/main" id="{65D152E3-0E6C-4623-B36B-68A07861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627" y="3369775"/>
            <a:ext cx="1512166" cy="1512166"/>
          </a:xfrm>
          <a:prstGeom prst="rect">
            <a:avLst/>
          </a:prstGeom>
        </p:spPr>
      </p:pic>
      <p:sp>
        <p:nvSpPr>
          <p:cNvPr id="14" name="TextBox 13">
            <a:extLst>
              <a:ext uri="{FF2B5EF4-FFF2-40B4-BE49-F238E27FC236}">
                <a16:creationId xmlns:a16="http://schemas.microsoft.com/office/drawing/2014/main" id="{A02A383E-91B3-417F-98AA-923A26CC1441}"/>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2" name="TextBox 21">
            <a:extLst>
              <a:ext uri="{FF2B5EF4-FFF2-40B4-BE49-F238E27FC236}">
                <a16:creationId xmlns:a16="http://schemas.microsoft.com/office/drawing/2014/main" id="{16620CAD-9441-4E41-8B39-928A4897691B}"/>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3" name="직사각형 22">
            <a:extLst>
              <a:ext uri="{FF2B5EF4-FFF2-40B4-BE49-F238E27FC236}">
                <a16:creationId xmlns:a16="http://schemas.microsoft.com/office/drawing/2014/main" id="{51FF7B07-DDBA-40ED-B549-71F6A0D8ACF2}"/>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1DFAB28-2F22-4090-8C1D-047F820A32A3}"/>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E92168EA-033F-4889-8295-E8776E3A887A}"/>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681748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Competitors Analyses</a:t>
            </a:r>
          </a:p>
        </p:txBody>
      </p:sp>
      <p:sp>
        <p:nvSpPr>
          <p:cNvPr id="16" name="TextBox 15">
            <a:extLst>
              <a:ext uri="{FF2B5EF4-FFF2-40B4-BE49-F238E27FC236}">
                <a16:creationId xmlns:a16="http://schemas.microsoft.com/office/drawing/2014/main" id="{29EDE04B-EE72-467F-9D03-71227310A491}"/>
              </a:ext>
            </a:extLst>
          </p:cNvPr>
          <p:cNvSpPr txBox="1"/>
          <p:nvPr/>
        </p:nvSpPr>
        <p:spPr>
          <a:xfrm>
            <a:off x="2130269" y="2048074"/>
            <a:ext cx="3519091" cy="523220"/>
          </a:xfrm>
          <a:prstGeom prst="rect">
            <a:avLst/>
          </a:prstGeom>
          <a:noFill/>
        </p:spPr>
        <p:txBody>
          <a:bodyPr wrap="square" rtlCol="0">
            <a:spAutoFit/>
          </a:bodyPr>
          <a:lstStyle/>
          <a:p>
            <a:pPr algn="ctr"/>
            <a:r>
              <a:rPr lang="en-US" altLang="ko-KR" sz="2800" dirty="0">
                <a:latin typeface="Arial Nova" panose="020B0504020202020204" pitchFamily="34" charset="0"/>
              </a:rPr>
              <a:t>Existing Competitors</a:t>
            </a:r>
            <a:endParaRPr lang="ko-KR" altLang="en-US" sz="2800" dirty="0">
              <a:latin typeface="Arial Nova" panose="020B0504020202020204" pitchFamily="34" charset="0"/>
            </a:endParaRPr>
          </a:p>
        </p:txBody>
      </p:sp>
      <p:sp>
        <p:nvSpPr>
          <p:cNvPr id="20" name="TextBox 19">
            <a:extLst>
              <a:ext uri="{FF2B5EF4-FFF2-40B4-BE49-F238E27FC236}">
                <a16:creationId xmlns:a16="http://schemas.microsoft.com/office/drawing/2014/main" id="{02D9021E-D883-4694-9C50-155164982FC8}"/>
              </a:ext>
            </a:extLst>
          </p:cNvPr>
          <p:cNvSpPr txBox="1"/>
          <p:nvPr/>
        </p:nvSpPr>
        <p:spPr>
          <a:xfrm>
            <a:off x="2192575" y="2621743"/>
            <a:ext cx="5059678" cy="400110"/>
          </a:xfrm>
          <a:prstGeom prst="rect">
            <a:avLst/>
          </a:prstGeom>
          <a:noFill/>
        </p:spPr>
        <p:txBody>
          <a:bodyPr wrap="square" rtlCol="0">
            <a:spAutoFit/>
          </a:bodyPr>
          <a:lstStyle/>
          <a:p>
            <a:r>
              <a:rPr lang="en-US" altLang="ko-KR" sz="2000" dirty="0">
                <a:latin typeface="Arial Nova" panose="020B0504020202020204" pitchFamily="34" charset="0"/>
              </a:rPr>
              <a:t>3. Traditional Market</a:t>
            </a:r>
          </a:p>
        </p:txBody>
      </p:sp>
      <p:sp>
        <p:nvSpPr>
          <p:cNvPr id="21" name="TextBox 20">
            <a:extLst>
              <a:ext uri="{FF2B5EF4-FFF2-40B4-BE49-F238E27FC236}">
                <a16:creationId xmlns:a16="http://schemas.microsoft.com/office/drawing/2014/main" id="{716AFFC4-F479-4030-B0C3-281DD0EDDB75}"/>
              </a:ext>
            </a:extLst>
          </p:cNvPr>
          <p:cNvSpPr txBox="1"/>
          <p:nvPr/>
        </p:nvSpPr>
        <p:spPr>
          <a:xfrm>
            <a:off x="2195736" y="4941168"/>
            <a:ext cx="5675964" cy="646331"/>
          </a:xfrm>
          <a:prstGeom prst="rect">
            <a:avLst/>
          </a:prstGeom>
          <a:noFill/>
        </p:spPr>
        <p:txBody>
          <a:bodyPr wrap="square" rtlCol="0">
            <a:spAutoFit/>
          </a:bodyPr>
          <a:lstStyle/>
          <a:p>
            <a:pPr marL="285750" indent="-285750">
              <a:buFontTx/>
              <a:buChar char="-"/>
            </a:pPr>
            <a:r>
              <a:rPr lang="en-US" altLang="ko-KR" dirty="0">
                <a:latin typeface="Arial Nova" panose="020B0504020202020204" pitchFamily="34" charset="0"/>
              </a:rPr>
              <a:t>Target local commercial area(Local customers)</a:t>
            </a:r>
          </a:p>
          <a:p>
            <a:pPr marL="285750" indent="-285750">
              <a:buFontTx/>
              <a:buChar char="-"/>
            </a:pPr>
            <a:r>
              <a:rPr lang="en-US" altLang="ko-KR" dirty="0">
                <a:latin typeface="Arial Nova" panose="020B0504020202020204" pitchFamily="34" charset="0"/>
              </a:rPr>
              <a:t>Subjected to government incentive policy</a:t>
            </a:r>
          </a:p>
        </p:txBody>
      </p:sp>
      <p:pic>
        <p:nvPicPr>
          <p:cNvPr id="19" name="그림 18">
            <a:extLst>
              <a:ext uri="{FF2B5EF4-FFF2-40B4-BE49-F238E27FC236}">
                <a16:creationId xmlns:a16="http://schemas.microsoft.com/office/drawing/2014/main" id="{634A0E76-8493-4AF3-858D-2CD808175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3119086"/>
            <a:ext cx="3185090" cy="1724849"/>
          </a:xfrm>
          <a:prstGeom prst="rect">
            <a:avLst/>
          </a:prstGeom>
        </p:spPr>
      </p:pic>
      <p:sp>
        <p:nvSpPr>
          <p:cNvPr id="14" name="TextBox 13">
            <a:extLst>
              <a:ext uri="{FF2B5EF4-FFF2-40B4-BE49-F238E27FC236}">
                <a16:creationId xmlns:a16="http://schemas.microsoft.com/office/drawing/2014/main" id="{1F632A1F-758F-4059-9890-92193FD638F0}"/>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2" name="TextBox 21">
            <a:extLst>
              <a:ext uri="{FF2B5EF4-FFF2-40B4-BE49-F238E27FC236}">
                <a16:creationId xmlns:a16="http://schemas.microsoft.com/office/drawing/2014/main" id="{74D9ED32-C71A-47CB-B69D-84E5DDD1E5D6}"/>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3" name="직사각형 22">
            <a:extLst>
              <a:ext uri="{FF2B5EF4-FFF2-40B4-BE49-F238E27FC236}">
                <a16:creationId xmlns:a16="http://schemas.microsoft.com/office/drawing/2014/main" id="{C9D4E089-4A6A-4720-9A6E-BFA8EF5389F3}"/>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67217CB-446A-4015-831A-7298477BBFFD}"/>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4598B98D-7655-40D9-BBAC-AEBB69F023BC}"/>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5380690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Competitors Analyses</a:t>
            </a:r>
          </a:p>
        </p:txBody>
      </p:sp>
      <p:pic>
        <p:nvPicPr>
          <p:cNvPr id="20" name="그림 19">
            <a:extLst>
              <a:ext uri="{FF2B5EF4-FFF2-40B4-BE49-F238E27FC236}">
                <a16:creationId xmlns:a16="http://schemas.microsoft.com/office/drawing/2014/main" id="{7825E0C8-5AAF-46DD-8ACC-EB0EF6FD4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372" y="2204864"/>
            <a:ext cx="3747795" cy="2646045"/>
          </a:xfrm>
          <a:prstGeom prst="rect">
            <a:avLst/>
          </a:prstGeom>
        </p:spPr>
      </p:pic>
      <p:sp>
        <p:nvSpPr>
          <p:cNvPr id="3" name="직사각형 2">
            <a:extLst>
              <a:ext uri="{FF2B5EF4-FFF2-40B4-BE49-F238E27FC236}">
                <a16:creationId xmlns:a16="http://schemas.microsoft.com/office/drawing/2014/main" id="{D021BF5B-E292-4CA1-BAA9-A2627DA4DD4E}"/>
              </a:ext>
            </a:extLst>
          </p:cNvPr>
          <p:cNvSpPr/>
          <p:nvPr/>
        </p:nvSpPr>
        <p:spPr>
          <a:xfrm>
            <a:off x="1890812" y="5013176"/>
            <a:ext cx="6054914" cy="707886"/>
          </a:xfrm>
          <a:prstGeom prst="rect">
            <a:avLst/>
          </a:prstGeom>
        </p:spPr>
        <p:txBody>
          <a:bodyPr wrap="square">
            <a:spAutoFit/>
          </a:bodyPr>
          <a:lstStyle/>
          <a:p>
            <a:r>
              <a:rPr lang="en-US" altLang="ko-KR" sz="2000" dirty="0">
                <a:ln>
                  <a:solidFill>
                    <a:schemeClr val="tx1">
                      <a:alpha val="30000"/>
                    </a:schemeClr>
                  </a:solidFill>
                </a:ln>
                <a:solidFill>
                  <a:srgbClr val="272123"/>
                </a:solidFill>
                <a:latin typeface="Arial Nova" panose="020B0504020202020204" pitchFamily="34" charset="0"/>
                <a:ea typeface="나눔고딕" pitchFamily="50" charset="-127"/>
              </a:rPr>
              <a:t>- The strong point of accessibility and convenience</a:t>
            </a:r>
          </a:p>
          <a:p>
            <a:r>
              <a:rPr lang="en-US" altLang="ko-KR" sz="2000" dirty="0">
                <a:ln>
                  <a:solidFill>
                    <a:schemeClr val="tx1">
                      <a:alpha val="30000"/>
                    </a:schemeClr>
                  </a:solidFill>
                </a:ln>
                <a:solidFill>
                  <a:srgbClr val="272123"/>
                </a:solidFill>
                <a:latin typeface="Arial Nova" panose="020B0504020202020204" pitchFamily="34" charset="0"/>
                <a:ea typeface="나눔고딕" pitchFamily="50" charset="-127"/>
              </a:rPr>
              <a:t>- Low variety of products</a:t>
            </a:r>
          </a:p>
        </p:txBody>
      </p:sp>
      <p:sp>
        <p:nvSpPr>
          <p:cNvPr id="25" name="TextBox 24">
            <a:extLst>
              <a:ext uri="{FF2B5EF4-FFF2-40B4-BE49-F238E27FC236}">
                <a16:creationId xmlns:a16="http://schemas.microsoft.com/office/drawing/2014/main" id="{F2F4E4B6-8BDF-45CB-9C75-EDF02CDF6BFB}"/>
              </a:ext>
            </a:extLst>
          </p:cNvPr>
          <p:cNvSpPr txBox="1"/>
          <p:nvPr/>
        </p:nvSpPr>
        <p:spPr>
          <a:xfrm>
            <a:off x="2195736" y="1548081"/>
            <a:ext cx="5514515" cy="584775"/>
          </a:xfrm>
          <a:prstGeom prst="rect">
            <a:avLst/>
          </a:prstGeom>
          <a:noFill/>
        </p:spPr>
        <p:txBody>
          <a:bodyPr wrap="square" rtlCol="0">
            <a:spAutoFit/>
          </a:bodyPr>
          <a:lstStyle/>
          <a:p>
            <a:pPr algn="ctr"/>
            <a:r>
              <a:rPr lang="en-US" altLang="ko-KR" sz="3200" dirty="0">
                <a:latin typeface="Arial Nova" panose="020B0504020202020204" pitchFamily="34" charset="0"/>
              </a:rPr>
              <a:t>Competitors</a:t>
            </a:r>
            <a:r>
              <a:rPr lang="en-US" altLang="ko-KR" sz="2400" dirty="0">
                <a:latin typeface="Arial Nova" panose="020B0504020202020204" pitchFamily="34" charset="0"/>
              </a:rPr>
              <a:t>(Convenience Store)</a:t>
            </a:r>
            <a:endParaRPr lang="ko-KR" altLang="en-US" sz="3200" dirty="0">
              <a:latin typeface="Arial Nova" panose="020B0504020202020204" pitchFamily="34" charset="0"/>
            </a:endParaRPr>
          </a:p>
        </p:txBody>
      </p:sp>
      <p:sp>
        <p:nvSpPr>
          <p:cNvPr id="23" name="TextBox 22">
            <a:extLst>
              <a:ext uri="{FF2B5EF4-FFF2-40B4-BE49-F238E27FC236}">
                <a16:creationId xmlns:a16="http://schemas.microsoft.com/office/drawing/2014/main" id="{F55893F4-4231-4B18-A67E-677D1F310A95}"/>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4" name="TextBox 23">
            <a:extLst>
              <a:ext uri="{FF2B5EF4-FFF2-40B4-BE49-F238E27FC236}">
                <a16:creationId xmlns:a16="http://schemas.microsoft.com/office/drawing/2014/main" id="{61578D74-63B1-4B19-9AF3-A66D67C40A93}"/>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6" name="직사각형 25">
            <a:extLst>
              <a:ext uri="{FF2B5EF4-FFF2-40B4-BE49-F238E27FC236}">
                <a16:creationId xmlns:a16="http://schemas.microsoft.com/office/drawing/2014/main" id="{6DA11A06-11CB-49EF-90AE-770301D24224}"/>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0137A13-EA22-4132-AB39-161BF40B6432}"/>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8" name="TextBox 27">
            <a:extLst>
              <a:ext uri="{FF2B5EF4-FFF2-40B4-BE49-F238E27FC236}">
                <a16:creationId xmlns:a16="http://schemas.microsoft.com/office/drawing/2014/main" id="{34E58CD3-07BA-4993-A382-35B6193524CE}"/>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5453772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Competitors Analyses</a:t>
            </a:r>
          </a:p>
        </p:txBody>
      </p:sp>
      <p:sp>
        <p:nvSpPr>
          <p:cNvPr id="21" name="TextBox 20">
            <a:extLst>
              <a:ext uri="{FF2B5EF4-FFF2-40B4-BE49-F238E27FC236}">
                <a16:creationId xmlns:a16="http://schemas.microsoft.com/office/drawing/2014/main" id="{EA9AB19D-CCA3-4320-8755-52BAE47FAA4B}"/>
              </a:ext>
            </a:extLst>
          </p:cNvPr>
          <p:cNvSpPr txBox="1"/>
          <p:nvPr/>
        </p:nvSpPr>
        <p:spPr>
          <a:xfrm>
            <a:off x="1243588" y="1902401"/>
            <a:ext cx="4696094" cy="593119"/>
          </a:xfrm>
          <a:prstGeom prst="rect">
            <a:avLst/>
          </a:prstGeom>
          <a:noFill/>
        </p:spPr>
        <p:txBody>
          <a:bodyPr wrap="square" rtlCol="0">
            <a:spAutoFit/>
          </a:bodyPr>
          <a:lstStyle/>
          <a:p>
            <a:pPr algn="ctr"/>
            <a:r>
              <a:rPr lang="en-US" altLang="ko-KR" sz="3200" dirty="0">
                <a:latin typeface="Arial Nova" panose="020B0504020202020204" pitchFamily="34" charset="0"/>
              </a:rPr>
              <a:t>Emerging Competitors</a:t>
            </a:r>
            <a:endParaRPr lang="ko-KR" altLang="en-US" sz="3200" dirty="0">
              <a:latin typeface="Arial Nova" panose="020B0504020202020204" pitchFamily="34" charset="0"/>
            </a:endParaRPr>
          </a:p>
        </p:txBody>
      </p:sp>
      <p:pic>
        <p:nvPicPr>
          <p:cNvPr id="13" name="그림 12">
            <a:extLst>
              <a:ext uri="{FF2B5EF4-FFF2-40B4-BE49-F238E27FC236}">
                <a16:creationId xmlns:a16="http://schemas.microsoft.com/office/drawing/2014/main" id="{37035DB6-1A35-4A1B-A08C-AAC326F44FE8}"/>
              </a:ext>
            </a:extLst>
          </p:cNvPr>
          <p:cNvPicPr>
            <a:picLocks noChangeAspect="1"/>
          </p:cNvPicPr>
          <p:nvPr/>
        </p:nvPicPr>
        <p:blipFill rotWithShape="1">
          <a:blip r:embed="rId2">
            <a:extLst>
              <a:ext uri="{28A0092B-C50C-407E-A947-70E740481C1C}">
                <a14:useLocalDpi xmlns:a14="http://schemas.microsoft.com/office/drawing/2010/main" val="0"/>
              </a:ext>
            </a:extLst>
          </a:blip>
          <a:srcRect l="10964" t="21201" r="11787" b="24477"/>
          <a:stretch/>
        </p:blipFill>
        <p:spPr>
          <a:xfrm>
            <a:off x="1554020" y="2780947"/>
            <a:ext cx="3062013" cy="864077"/>
          </a:xfrm>
          <a:prstGeom prst="rect">
            <a:avLst/>
          </a:prstGeom>
        </p:spPr>
      </p:pic>
      <p:pic>
        <p:nvPicPr>
          <p:cNvPr id="14" name="그림 13">
            <a:extLst>
              <a:ext uri="{FF2B5EF4-FFF2-40B4-BE49-F238E27FC236}">
                <a16:creationId xmlns:a16="http://schemas.microsoft.com/office/drawing/2014/main" id="{479383A3-27CC-47E4-B8CE-A249830DB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20" y="3481744"/>
            <a:ext cx="3124200" cy="1466850"/>
          </a:xfrm>
          <a:prstGeom prst="rect">
            <a:avLst/>
          </a:prstGeom>
        </p:spPr>
      </p:pic>
      <p:pic>
        <p:nvPicPr>
          <p:cNvPr id="16" name="그림 15">
            <a:extLst>
              <a:ext uri="{FF2B5EF4-FFF2-40B4-BE49-F238E27FC236}">
                <a16:creationId xmlns:a16="http://schemas.microsoft.com/office/drawing/2014/main" id="{AD0F929A-099D-4892-9233-ACFA6F469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242" y="3131963"/>
            <a:ext cx="3237182" cy="973529"/>
          </a:xfrm>
          <a:prstGeom prst="rect">
            <a:avLst/>
          </a:prstGeom>
        </p:spPr>
      </p:pic>
      <p:sp>
        <p:nvSpPr>
          <p:cNvPr id="4" name="화살표: 아래쪽 3">
            <a:extLst>
              <a:ext uri="{FF2B5EF4-FFF2-40B4-BE49-F238E27FC236}">
                <a16:creationId xmlns:a16="http://schemas.microsoft.com/office/drawing/2014/main" id="{A3A167EB-FDF0-41A0-AABB-DD51B1FEE7C4}"/>
              </a:ext>
            </a:extLst>
          </p:cNvPr>
          <p:cNvSpPr/>
          <p:nvPr/>
        </p:nvSpPr>
        <p:spPr>
          <a:xfrm>
            <a:off x="2792094" y="4649851"/>
            <a:ext cx="630956" cy="652686"/>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아래쪽 21">
            <a:extLst>
              <a:ext uri="{FF2B5EF4-FFF2-40B4-BE49-F238E27FC236}">
                <a16:creationId xmlns:a16="http://schemas.microsoft.com/office/drawing/2014/main" id="{F37582B2-467C-4D4D-8878-2D4F3093C8B4}"/>
              </a:ext>
            </a:extLst>
          </p:cNvPr>
          <p:cNvSpPr/>
          <p:nvPr/>
        </p:nvSpPr>
        <p:spPr>
          <a:xfrm>
            <a:off x="6454355" y="4391902"/>
            <a:ext cx="630956" cy="652686"/>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DCE5CEB-0AE0-49B4-8B85-7482C82540B9}"/>
              </a:ext>
            </a:extLst>
          </p:cNvPr>
          <p:cNvSpPr txBox="1"/>
          <p:nvPr/>
        </p:nvSpPr>
        <p:spPr>
          <a:xfrm>
            <a:off x="1331647" y="5498068"/>
            <a:ext cx="3600393" cy="461665"/>
          </a:xfrm>
          <a:prstGeom prst="rect">
            <a:avLst/>
          </a:prstGeom>
          <a:noFill/>
        </p:spPr>
        <p:txBody>
          <a:bodyPr wrap="square" rtlCol="0">
            <a:spAutoFit/>
          </a:bodyPr>
          <a:lstStyle/>
          <a:p>
            <a:pPr algn="ctr"/>
            <a:r>
              <a:rPr lang="en-US" altLang="ko-KR" sz="2400" dirty="0">
                <a:latin typeface="Arial Nova" panose="020B0504020202020204" pitchFamily="34" charset="0"/>
              </a:rPr>
              <a:t>Introducing Self-Counter</a:t>
            </a:r>
            <a:endParaRPr lang="ko-KR" altLang="en-US" sz="2400" dirty="0">
              <a:latin typeface="Arial Nova" panose="020B0504020202020204" pitchFamily="34" charset="0"/>
            </a:endParaRPr>
          </a:p>
        </p:txBody>
      </p:sp>
      <p:sp>
        <p:nvSpPr>
          <p:cNvPr id="24" name="TextBox 23">
            <a:extLst>
              <a:ext uri="{FF2B5EF4-FFF2-40B4-BE49-F238E27FC236}">
                <a16:creationId xmlns:a16="http://schemas.microsoft.com/office/drawing/2014/main" id="{6B1FF343-B077-424E-BCC6-A87DAB0175D3}"/>
              </a:ext>
            </a:extLst>
          </p:cNvPr>
          <p:cNvSpPr txBox="1"/>
          <p:nvPr/>
        </p:nvSpPr>
        <p:spPr>
          <a:xfrm>
            <a:off x="4861625" y="5259054"/>
            <a:ext cx="3816415" cy="830997"/>
          </a:xfrm>
          <a:prstGeom prst="rect">
            <a:avLst/>
          </a:prstGeom>
          <a:noFill/>
        </p:spPr>
        <p:txBody>
          <a:bodyPr wrap="square" rtlCol="0">
            <a:spAutoFit/>
          </a:bodyPr>
          <a:lstStyle/>
          <a:p>
            <a:pPr algn="ctr"/>
            <a:r>
              <a:rPr lang="en-US" altLang="ko-KR" sz="2400" dirty="0" err="1">
                <a:latin typeface="Arial Nova" panose="020B0504020202020204" pitchFamily="34" charset="0"/>
              </a:rPr>
              <a:t>Humanless</a:t>
            </a:r>
            <a:r>
              <a:rPr lang="en-US" altLang="ko-KR" sz="2400" dirty="0">
                <a:latin typeface="Arial Nova" panose="020B0504020202020204" pitchFamily="34" charset="0"/>
              </a:rPr>
              <a:t> mart project</a:t>
            </a:r>
          </a:p>
          <a:p>
            <a:pPr algn="ctr"/>
            <a:r>
              <a:rPr lang="en-US" altLang="ko-KR" sz="2400" dirty="0">
                <a:latin typeface="Arial Nova" panose="020B0504020202020204" pitchFamily="34" charset="0"/>
              </a:rPr>
              <a:t>(“Project </a:t>
            </a:r>
            <a:r>
              <a:rPr lang="en-US" altLang="ko-KR" sz="2400" dirty="0" err="1">
                <a:latin typeface="Arial Nova" panose="020B0504020202020204" pitchFamily="34" charset="0"/>
              </a:rPr>
              <a:t>Kelper</a:t>
            </a:r>
            <a:r>
              <a:rPr lang="en-US" altLang="ko-KR" sz="2400" dirty="0">
                <a:latin typeface="Arial Nova" panose="020B0504020202020204" pitchFamily="34" charset="0"/>
              </a:rPr>
              <a:t>”)</a:t>
            </a:r>
            <a:endParaRPr lang="ko-KR" altLang="en-US" sz="2400" dirty="0">
              <a:latin typeface="Arial Nova" panose="020B0504020202020204" pitchFamily="34" charset="0"/>
            </a:endParaRPr>
          </a:p>
        </p:txBody>
      </p:sp>
      <p:cxnSp>
        <p:nvCxnSpPr>
          <p:cNvPr id="6" name="직선 연결선 5">
            <a:extLst>
              <a:ext uri="{FF2B5EF4-FFF2-40B4-BE49-F238E27FC236}">
                <a16:creationId xmlns:a16="http://schemas.microsoft.com/office/drawing/2014/main" id="{175BBBCE-B798-48C4-9E51-FA2B54519920}"/>
              </a:ext>
            </a:extLst>
          </p:cNvPr>
          <p:cNvCxnSpPr/>
          <p:nvPr/>
        </p:nvCxnSpPr>
        <p:spPr>
          <a:xfrm>
            <a:off x="4972680" y="2708939"/>
            <a:ext cx="0" cy="35283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294EE6-5F63-4043-8D78-A77C92C92180}"/>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6" name="TextBox 25">
            <a:extLst>
              <a:ext uri="{FF2B5EF4-FFF2-40B4-BE49-F238E27FC236}">
                <a16:creationId xmlns:a16="http://schemas.microsoft.com/office/drawing/2014/main" id="{7D2C20FA-018F-404F-BAC0-6213FA1DD4F8}"/>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9" name="직사각형 28">
            <a:extLst>
              <a:ext uri="{FF2B5EF4-FFF2-40B4-BE49-F238E27FC236}">
                <a16:creationId xmlns:a16="http://schemas.microsoft.com/office/drawing/2014/main" id="{3D60B718-EA13-489C-8F95-29D732225E27}"/>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8064BA3-AADA-4E3C-AF39-E0C434D00573}"/>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31" name="TextBox 30">
            <a:extLst>
              <a:ext uri="{FF2B5EF4-FFF2-40B4-BE49-F238E27FC236}">
                <a16:creationId xmlns:a16="http://schemas.microsoft.com/office/drawing/2014/main" id="{07BE5287-5BE6-4B4D-A771-A51E3D3B73FD}"/>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665187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5472607"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-Size</a:t>
            </a:r>
          </a:p>
        </p:txBody>
      </p:sp>
      <p:pic>
        <p:nvPicPr>
          <p:cNvPr id="3" name="그림 2">
            <a:extLst>
              <a:ext uri="{FF2B5EF4-FFF2-40B4-BE49-F238E27FC236}">
                <a16:creationId xmlns:a16="http://schemas.microsoft.com/office/drawing/2014/main" id="{D07B8B36-CC9C-4BA2-BB55-1E133DA6A7A6}"/>
              </a:ext>
            </a:extLst>
          </p:cNvPr>
          <p:cNvPicPr>
            <a:picLocks noChangeAspect="1"/>
          </p:cNvPicPr>
          <p:nvPr/>
        </p:nvPicPr>
        <p:blipFill rotWithShape="1">
          <a:blip r:embed="rId2"/>
          <a:srcRect l="48740" t="26033" r="26003" b="18083"/>
          <a:stretch/>
        </p:blipFill>
        <p:spPr>
          <a:xfrm>
            <a:off x="4860039" y="2116378"/>
            <a:ext cx="3600393" cy="4480974"/>
          </a:xfrm>
          <a:prstGeom prst="rect">
            <a:avLst/>
          </a:prstGeom>
        </p:spPr>
      </p:pic>
      <p:sp>
        <p:nvSpPr>
          <p:cNvPr id="6" name="TextBox 5">
            <a:extLst>
              <a:ext uri="{FF2B5EF4-FFF2-40B4-BE49-F238E27FC236}">
                <a16:creationId xmlns:a16="http://schemas.microsoft.com/office/drawing/2014/main" id="{8ED35B01-EDCF-4448-B983-8A78D779936F}"/>
              </a:ext>
            </a:extLst>
          </p:cNvPr>
          <p:cNvSpPr txBox="1"/>
          <p:nvPr/>
        </p:nvSpPr>
        <p:spPr>
          <a:xfrm>
            <a:off x="1228804" y="3255367"/>
            <a:ext cx="3384372" cy="461665"/>
          </a:xfrm>
          <a:prstGeom prst="rect">
            <a:avLst/>
          </a:prstGeom>
          <a:noFill/>
        </p:spPr>
        <p:txBody>
          <a:bodyPr wrap="square" rtlCol="0">
            <a:spAutoFit/>
          </a:bodyPr>
          <a:lstStyle/>
          <a:p>
            <a:r>
              <a:rPr lang="en-US" altLang="ko-KR" sz="2400" dirty="0">
                <a:latin typeface="Arial Nova" panose="020B0504020202020204" pitchFamily="34" charset="0"/>
              </a:rPr>
              <a:t>The number of buyers</a:t>
            </a:r>
            <a:endParaRPr lang="ko-KR" altLang="en-US" sz="2400" dirty="0">
              <a:latin typeface="Arial Nova" panose="020B0504020202020204" pitchFamily="34" charset="0"/>
            </a:endParaRPr>
          </a:p>
        </p:txBody>
      </p:sp>
      <p:sp>
        <p:nvSpPr>
          <p:cNvPr id="14" name="TextBox 13">
            <a:extLst>
              <a:ext uri="{FF2B5EF4-FFF2-40B4-BE49-F238E27FC236}">
                <a16:creationId xmlns:a16="http://schemas.microsoft.com/office/drawing/2014/main" id="{CC979AB4-FC00-458E-B561-1956F2170843}"/>
              </a:ext>
            </a:extLst>
          </p:cNvPr>
          <p:cNvSpPr txBox="1"/>
          <p:nvPr/>
        </p:nvSpPr>
        <p:spPr>
          <a:xfrm>
            <a:off x="1259636" y="4479503"/>
            <a:ext cx="3384372" cy="461665"/>
          </a:xfrm>
          <a:prstGeom prst="rect">
            <a:avLst/>
          </a:prstGeom>
          <a:noFill/>
        </p:spPr>
        <p:txBody>
          <a:bodyPr wrap="square" rtlCol="0">
            <a:spAutoFit/>
          </a:bodyPr>
          <a:lstStyle/>
          <a:p>
            <a:r>
              <a:rPr lang="en-US" altLang="ko-KR" sz="2400" dirty="0">
                <a:latin typeface="Arial Nova" panose="020B0504020202020204" pitchFamily="34" charset="0"/>
              </a:rPr>
              <a:t>The number of sellers</a:t>
            </a:r>
            <a:endParaRPr lang="ko-KR" altLang="en-US" sz="2400" dirty="0">
              <a:latin typeface="Arial Nova" panose="020B0504020202020204" pitchFamily="34" charset="0"/>
            </a:endParaRPr>
          </a:p>
        </p:txBody>
      </p:sp>
      <p:sp>
        <p:nvSpPr>
          <p:cNvPr id="7" name="더하기 기호 6">
            <a:extLst>
              <a:ext uri="{FF2B5EF4-FFF2-40B4-BE49-F238E27FC236}">
                <a16:creationId xmlns:a16="http://schemas.microsoft.com/office/drawing/2014/main" id="{32AC042A-569B-4A92-89C0-E96D11813227}"/>
              </a:ext>
            </a:extLst>
          </p:cNvPr>
          <p:cNvSpPr/>
          <p:nvPr/>
        </p:nvSpPr>
        <p:spPr>
          <a:xfrm>
            <a:off x="2387612" y="3705960"/>
            <a:ext cx="792086" cy="803160"/>
          </a:xfrm>
          <a:prstGeom prst="mathPlus">
            <a:avLst>
              <a:gd name="adj1" fmla="val 1302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D15F001-F2E8-402E-8F07-BDD25C503F87}"/>
              </a:ext>
            </a:extLst>
          </p:cNvPr>
          <p:cNvSpPr txBox="1"/>
          <p:nvPr/>
        </p:nvSpPr>
        <p:spPr>
          <a:xfrm>
            <a:off x="4968049" y="1205362"/>
            <a:ext cx="3384372" cy="830997"/>
          </a:xfrm>
          <a:prstGeom prst="rect">
            <a:avLst/>
          </a:prstGeom>
          <a:noFill/>
        </p:spPr>
        <p:txBody>
          <a:bodyPr wrap="square" rtlCol="0">
            <a:spAutoFit/>
          </a:bodyPr>
          <a:lstStyle/>
          <a:p>
            <a:pPr algn="ctr"/>
            <a:r>
              <a:rPr lang="en-US" altLang="ko-KR" sz="2400" dirty="0">
                <a:latin typeface="Arial Nova" panose="020B0504020202020204" pitchFamily="34" charset="0"/>
              </a:rPr>
              <a:t>The number of </a:t>
            </a:r>
          </a:p>
          <a:p>
            <a:pPr algn="ctr"/>
            <a:r>
              <a:rPr lang="en-US" altLang="ko-KR" sz="2400" dirty="0">
                <a:latin typeface="Arial Nova" panose="020B0504020202020204" pitchFamily="34" charset="0"/>
              </a:rPr>
              <a:t>E-mart Everywhere</a:t>
            </a:r>
            <a:endParaRPr lang="ko-KR" altLang="en-US" sz="2400" dirty="0">
              <a:latin typeface="Arial Nova" panose="020B0504020202020204" pitchFamily="34" charset="0"/>
            </a:endParaRPr>
          </a:p>
        </p:txBody>
      </p:sp>
      <p:sp>
        <p:nvSpPr>
          <p:cNvPr id="8" name="말풍선: 타원형 7">
            <a:extLst>
              <a:ext uri="{FF2B5EF4-FFF2-40B4-BE49-F238E27FC236}">
                <a16:creationId xmlns:a16="http://schemas.microsoft.com/office/drawing/2014/main" id="{F4A2248A-6A51-4BCD-BA00-702681FC9137}"/>
              </a:ext>
            </a:extLst>
          </p:cNvPr>
          <p:cNvSpPr/>
          <p:nvPr/>
        </p:nvSpPr>
        <p:spPr>
          <a:xfrm>
            <a:off x="6156176" y="2168859"/>
            <a:ext cx="648072" cy="468053"/>
          </a:xfrm>
          <a:prstGeom prst="wedgeEllipseCallout">
            <a:avLst>
              <a:gd name="adj1" fmla="val -60708"/>
              <a:gd name="adj2" fmla="val 11764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41</a:t>
            </a:r>
            <a:endParaRPr lang="ko-KR" altLang="en-US" dirty="0"/>
          </a:p>
        </p:txBody>
      </p:sp>
      <p:sp>
        <p:nvSpPr>
          <p:cNvPr id="19" name="말풍선: 타원형 18">
            <a:extLst>
              <a:ext uri="{FF2B5EF4-FFF2-40B4-BE49-F238E27FC236}">
                <a16:creationId xmlns:a16="http://schemas.microsoft.com/office/drawing/2014/main" id="{B90B39FD-46F8-4D9C-83E7-42F2BEF24797}"/>
              </a:ext>
            </a:extLst>
          </p:cNvPr>
          <p:cNvSpPr/>
          <p:nvPr/>
        </p:nvSpPr>
        <p:spPr>
          <a:xfrm>
            <a:off x="6855547" y="3041577"/>
            <a:ext cx="614907" cy="479785"/>
          </a:xfrm>
          <a:prstGeom prst="wedgeEllipseCallout">
            <a:avLst>
              <a:gd name="adj1" fmla="val -95804"/>
              <a:gd name="adj2" fmla="val -3100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97</a:t>
            </a:r>
            <a:endParaRPr lang="ko-KR" altLang="en-US" dirty="0"/>
          </a:p>
        </p:txBody>
      </p:sp>
      <p:sp>
        <p:nvSpPr>
          <p:cNvPr id="20" name="말풍선: 타원형 19">
            <a:extLst>
              <a:ext uri="{FF2B5EF4-FFF2-40B4-BE49-F238E27FC236}">
                <a16:creationId xmlns:a16="http://schemas.microsoft.com/office/drawing/2014/main" id="{4DC6B2BC-4971-4D7E-8B32-8FFE82F84D3B}"/>
              </a:ext>
            </a:extLst>
          </p:cNvPr>
          <p:cNvSpPr/>
          <p:nvPr/>
        </p:nvSpPr>
        <p:spPr>
          <a:xfrm>
            <a:off x="4991011" y="3172008"/>
            <a:ext cx="614907" cy="479785"/>
          </a:xfrm>
          <a:prstGeom prst="wedgeEllipseCallout">
            <a:avLst>
              <a:gd name="adj1" fmla="val 94927"/>
              <a:gd name="adj2" fmla="val -6622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16</a:t>
            </a:r>
            <a:endParaRPr lang="ko-KR" altLang="en-US" dirty="0"/>
          </a:p>
        </p:txBody>
      </p:sp>
      <p:sp>
        <p:nvSpPr>
          <p:cNvPr id="21" name="말풍선: 타원형 20">
            <a:extLst>
              <a:ext uri="{FF2B5EF4-FFF2-40B4-BE49-F238E27FC236}">
                <a16:creationId xmlns:a16="http://schemas.microsoft.com/office/drawing/2014/main" id="{EDA7EB88-10D4-445A-993A-66D04310D9A4}"/>
              </a:ext>
            </a:extLst>
          </p:cNvPr>
          <p:cNvSpPr/>
          <p:nvPr/>
        </p:nvSpPr>
        <p:spPr>
          <a:xfrm>
            <a:off x="7495666" y="2005879"/>
            <a:ext cx="614907" cy="479785"/>
          </a:xfrm>
          <a:prstGeom prst="wedgeEllipseCallout">
            <a:avLst>
              <a:gd name="adj1" fmla="val -81257"/>
              <a:gd name="adj2" fmla="val 1015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2" name="말풍선: 타원형 21">
            <a:extLst>
              <a:ext uri="{FF2B5EF4-FFF2-40B4-BE49-F238E27FC236}">
                <a16:creationId xmlns:a16="http://schemas.microsoft.com/office/drawing/2014/main" id="{177E7A1E-CB0A-4711-B20F-3CBCFF1FF3C6}"/>
              </a:ext>
            </a:extLst>
          </p:cNvPr>
          <p:cNvSpPr/>
          <p:nvPr/>
        </p:nvSpPr>
        <p:spPr>
          <a:xfrm>
            <a:off x="5115865" y="4204715"/>
            <a:ext cx="614907" cy="479785"/>
          </a:xfrm>
          <a:prstGeom prst="wedgeEllipseCallout">
            <a:avLst>
              <a:gd name="adj1" fmla="val 138569"/>
              <a:gd name="adj2" fmla="val -1097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28</a:t>
            </a:r>
            <a:endParaRPr lang="ko-KR" altLang="en-US" dirty="0"/>
          </a:p>
        </p:txBody>
      </p:sp>
      <p:sp>
        <p:nvSpPr>
          <p:cNvPr id="23" name="말풍선: 타원형 22">
            <a:extLst>
              <a:ext uri="{FF2B5EF4-FFF2-40B4-BE49-F238E27FC236}">
                <a16:creationId xmlns:a16="http://schemas.microsoft.com/office/drawing/2014/main" id="{B9DE59BF-859E-4989-83DE-5FA4D6F0C828}"/>
              </a:ext>
            </a:extLst>
          </p:cNvPr>
          <p:cNvSpPr/>
          <p:nvPr/>
        </p:nvSpPr>
        <p:spPr>
          <a:xfrm>
            <a:off x="4684189" y="4909484"/>
            <a:ext cx="614907" cy="479785"/>
          </a:xfrm>
          <a:prstGeom prst="wedgeEllipseCallout">
            <a:avLst>
              <a:gd name="adj1" fmla="val 159581"/>
              <a:gd name="adj2" fmla="val 3321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24" name="말풍선: 타원형 23">
            <a:extLst>
              <a:ext uri="{FF2B5EF4-FFF2-40B4-BE49-F238E27FC236}">
                <a16:creationId xmlns:a16="http://schemas.microsoft.com/office/drawing/2014/main" id="{1FABB663-2ED2-4271-92B7-9FA7BEDC9D23}"/>
              </a:ext>
            </a:extLst>
          </p:cNvPr>
          <p:cNvSpPr/>
          <p:nvPr/>
        </p:nvSpPr>
        <p:spPr>
          <a:xfrm>
            <a:off x="7694644" y="6014462"/>
            <a:ext cx="614907" cy="479785"/>
          </a:xfrm>
          <a:prstGeom prst="wedgeEllipseCallout">
            <a:avLst>
              <a:gd name="adj1" fmla="val -48930"/>
              <a:gd name="adj2" fmla="val -21744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33</a:t>
            </a:r>
            <a:endParaRPr lang="ko-KR" altLang="en-US" dirty="0"/>
          </a:p>
        </p:txBody>
      </p:sp>
      <p:sp>
        <p:nvSpPr>
          <p:cNvPr id="25" name="TextBox 24">
            <a:extLst>
              <a:ext uri="{FF2B5EF4-FFF2-40B4-BE49-F238E27FC236}">
                <a16:creationId xmlns:a16="http://schemas.microsoft.com/office/drawing/2014/main" id="{252CF519-64E1-4D01-AB0C-E76CC9D2B540}"/>
              </a:ext>
            </a:extLst>
          </p:cNvPr>
          <p:cNvSpPr txBox="1"/>
          <p:nvPr/>
        </p:nvSpPr>
        <p:spPr>
          <a:xfrm>
            <a:off x="1295898" y="2589782"/>
            <a:ext cx="2461528" cy="584775"/>
          </a:xfrm>
          <a:prstGeom prst="rect">
            <a:avLst/>
          </a:prstGeom>
          <a:noFill/>
        </p:spPr>
        <p:txBody>
          <a:bodyPr wrap="square" rtlCol="0">
            <a:spAutoFit/>
          </a:bodyPr>
          <a:lstStyle/>
          <a:p>
            <a:r>
              <a:rPr lang="en-US" altLang="ko-KR" sz="3200" dirty="0">
                <a:latin typeface="Arial Nova" panose="020B0504020202020204" pitchFamily="34" charset="0"/>
              </a:rPr>
              <a:t>Market Size </a:t>
            </a:r>
            <a:endParaRPr lang="ko-KR" altLang="en-US" sz="3200" dirty="0">
              <a:latin typeface="Arial Nova" panose="020B0504020202020204" pitchFamily="34" charset="0"/>
            </a:endParaRPr>
          </a:p>
        </p:txBody>
      </p:sp>
      <p:sp>
        <p:nvSpPr>
          <p:cNvPr id="5" name="TextBox 4">
            <a:extLst>
              <a:ext uri="{FF2B5EF4-FFF2-40B4-BE49-F238E27FC236}">
                <a16:creationId xmlns:a16="http://schemas.microsoft.com/office/drawing/2014/main" id="{18A74541-0615-4306-9D18-2F0255586EC7}"/>
              </a:ext>
            </a:extLst>
          </p:cNvPr>
          <p:cNvSpPr txBox="1"/>
          <p:nvPr/>
        </p:nvSpPr>
        <p:spPr>
          <a:xfrm>
            <a:off x="4211960" y="2612519"/>
            <a:ext cx="902023" cy="2400657"/>
          </a:xfrm>
          <a:prstGeom prst="rect">
            <a:avLst/>
          </a:prstGeom>
          <a:noFill/>
        </p:spPr>
        <p:txBody>
          <a:bodyPr wrap="square" rtlCol="0">
            <a:spAutoFit/>
          </a:bodyPr>
          <a:lstStyle/>
          <a:p>
            <a:r>
              <a:rPr lang="en-US" altLang="ko-KR" sz="15000" dirty="0"/>
              <a:t>)</a:t>
            </a:r>
            <a:endParaRPr lang="ko-KR" altLang="en-US" sz="15000" dirty="0"/>
          </a:p>
        </p:txBody>
      </p:sp>
      <p:sp>
        <p:nvSpPr>
          <p:cNvPr id="27" name="TextBox 26">
            <a:extLst>
              <a:ext uri="{FF2B5EF4-FFF2-40B4-BE49-F238E27FC236}">
                <a16:creationId xmlns:a16="http://schemas.microsoft.com/office/drawing/2014/main" id="{1992DFE9-BA5B-483F-98C3-C3785DEE0EA8}"/>
              </a:ext>
            </a:extLst>
          </p:cNvPr>
          <p:cNvSpPr txBox="1"/>
          <p:nvPr/>
        </p:nvSpPr>
        <p:spPr>
          <a:xfrm>
            <a:off x="528224" y="2564904"/>
            <a:ext cx="1091448" cy="2400657"/>
          </a:xfrm>
          <a:prstGeom prst="rect">
            <a:avLst/>
          </a:prstGeom>
          <a:noFill/>
        </p:spPr>
        <p:txBody>
          <a:bodyPr wrap="square" rtlCol="0">
            <a:spAutoFit/>
          </a:bodyPr>
          <a:lstStyle/>
          <a:p>
            <a:r>
              <a:rPr lang="en-US" altLang="ko-KR" sz="15000" dirty="0"/>
              <a:t>(</a:t>
            </a:r>
            <a:endParaRPr lang="ko-KR" altLang="en-US" sz="15000" dirty="0"/>
          </a:p>
        </p:txBody>
      </p:sp>
      <p:sp>
        <p:nvSpPr>
          <p:cNvPr id="10" name="TextBox 9">
            <a:extLst>
              <a:ext uri="{FF2B5EF4-FFF2-40B4-BE49-F238E27FC236}">
                <a16:creationId xmlns:a16="http://schemas.microsoft.com/office/drawing/2014/main" id="{2721D9B0-E04C-4205-A0F1-50B17932CA3C}"/>
              </a:ext>
            </a:extLst>
          </p:cNvPr>
          <p:cNvSpPr txBox="1"/>
          <p:nvPr/>
        </p:nvSpPr>
        <p:spPr>
          <a:xfrm>
            <a:off x="1086563" y="5674022"/>
            <a:ext cx="3730518" cy="923330"/>
          </a:xfrm>
          <a:prstGeom prst="rect">
            <a:avLst/>
          </a:prstGeom>
          <a:noFill/>
        </p:spPr>
        <p:txBody>
          <a:bodyPr wrap="square" rtlCol="0">
            <a:spAutoFit/>
          </a:bodyPr>
          <a:lstStyle/>
          <a:p>
            <a:r>
              <a:rPr lang="en-US" altLang="ko-KR" dirty="0"/>
              <a:t>The potential users of ‘E-mart Everyday’ living around the store could be our market size</a:t>
            </a:r>
            <a:endParaRPr lang="ko-KR" altLang="en-US" dirty="0"/>
          </a:p>
        </p:txBody>
      </p:sp>
      <p:sp>
        <p:nvSpPr>
          <p:cNvPr id="28" name="TextBox 27">
            <a:extLst>
              <a:ext uri="{FF2B5EF4-FFF2-40B4-BE49-F238E27FC236}">
                <a16:creationId xmlns:a16="http://schemas.microsoft.com/office/drawing/2014/main" id="{EBE49EE4-B88D-4D2A-93B0-1092C7E0E35F}"/>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30" name="TextBox 29">
            <a:extLst>
              <a:ext uri="{FF2B5EF4-FFF2-40B4-BE49-F238E27FC236}">
                <a16:creationId xmlns:a16="http://schemas.microsoft.com/office/drawing/2014/main" id="{A283FEC5-7E68-475F-BAE1-09EC0D02D851}"/>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3" name="직사각형 32">
            <a:extLst>
              <a:ext uri="{FF2B5EF4-FFF2-40B4-BE49-F238E27FC236}">
                <a16:creationId xmlns:a16="http://schemas.microsoft.com/office/drawing/2014/main" id="{1E3FC4F2-300A-45E7-A66A-BB6FEF345C54}"/>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0B81C97-ED8E-4215-924C-26EB3815D874}"/>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35" name="TextBox 34">
            <a:extLst>
              <a:ext uri="{FF2B5EF4-FFF2-40B4-BE49-F238E27FC236}">
                <a16:creationId xmlns:a16="http://schemas.microsoft.com/office/drawing/2014/main" id="{32980898-EE50-447D-B93C-BE814FB921EF}"/>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8406897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548680"/>
            <a:ext cx="3333024" cy="815608"/>
          </a:xfrm>
          <a:prstGeom prst="rect">
            <a:avLst/>
          </a:prstGeom>
          <a:noFill/>
        </p:spPr>
        <p:txBody>
          <a:bodyPr wrap="square" rtlCol="0">
            <a:spAutoFit/>
          </a:bodyPr>
          <a:lstStyle/>
          <a:p>
            <a:r>
              <a:rPr lang="en-US" altLang="ko-KR" sz="4700" b="1" dirty="0">
                <a:ln>
                  <a:solidFill>
                    <a:schemeClr val="tx1">
                      <a:alpha val="30000"/>
                    </a:schemeClr>
                  </a:solidFill>
                </a:ln>
                <a:solidFill>
                  <a:srgbClr val="272123"/>
                </a:solidFill>
                <a:latin typeface="나눔고딕" pitchFamily="50" charset="-127"/>
                <a:ea typeface="나눔고딕" pitchFamily="50" charset="-127"/>
              </a:rPr>
              <a:t>Contents</a:t>
            </a:r>
          </a:p>
        </p:txBody>
      </p:sp>
      <p:sp>
        <p:nvSpPr>
          <p:cNvPr id="16" name="직사각형 15"/>
          <p:cNvSpPr/>
          <p:nvPr/>
        </p:nvSpPr>
        <p:spPr>
          <a:xfrm>
            <a:off x="-435778" y="6697496"/>
            <a:ext cx="10015557" cy="165100"/>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700" dirty="0">
              <a:ln>
                <a:solidFill>
                  <a:schemeClr val="bg1">
                    <a:lumMod val="85000"/>
                    <a:alpha val="30000"/>
                  </a:schemeClr>
                </a:solidFill>
              </a:ln>
              <a:solidFill>
                <a:schemeClr val="bg1">
                  <a:lumMod val="95000"/>
                </a:schemeClr>
              </a:solidFill>
              <a:latin typeface="Yoon 윤고딕 520_TT" pitchFamily="18" charset="-127"/>
              <a:ea typeface="Yoon 윤고딕 520_TT" pitchFamily="18" charset="-127"/>
            </a:endParaRPr>
          </a:p>
        </p:txBody>
      </p:sp>
      <p:sp>
        <p:nvSpPr>
          <p:cNvPr id="17" name="직사각형 16"/>
          <p:cNvSpPr/>
          <p:nvPr/>
        </p:nvSpPr>
        <p:spPr>
          <a:xfrm>
            <a:off x="-435778" y="-27384"/>
            <a:ext cx="10015557" cy="165100"/>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700" dirty="0">
              <a:ln>
                <a:solidFill>
                  <a:schemeClr val="bg1">
                    <a:lumMod val="85000"/>
                    <a:alpha val="30000"/>
                  </a:schemeClr>
                </a:solidFill>
              </a:ln>
              <a:solidFill>
                <a:schemeClr val="bg1">
                  <a:lumMod val="95000"/>
                </a:schemeClr>
              </a:solidFill>
              <a:latin typeface="Yoon 윤고딕 520_TT" pitchFamily="18" charset="-127"/>
              <a:ea typeface="Yoon 윤고딕 520_TT" pitchFamily="18" charset="-127"/>
            </a:endParaRPr>
          </a:p>
        </p:txBody>
      </p:sp>
      <p:sp>
        <p:nvSpPr>
          <p:cNvPr id="6" name="TextBox 5">
            <a:extLst>
              <a:ext uri="{FF2B5EF4-FFF2-40B4-BE49-F238E27FC236}">
                <a16:creationId xmlns:a16="http://schemas.microsoft.com/office/drawing/2014/main" id="{03BA5F5E-BA76-4FC9-8A28-148D06F6EC38}"/>
              </a:ext>
            </a:extLst>
          </p:cNvPr>
          <p:cNvSpPr txBox="1"/>
          <p:nvPr/>
        </p:nvSpPr>
        <p:spPr>
          <a:xfrm>
            <a:off x="467544" y="1685707"/>
            <a:ext cx="5544616" cy="2954655"/>
          </a:xfrm>
          <a:prstGeom prst="rect">
            <a:avLst/>
          </a:prstGeom>
          <a:noFill/>
        </p:spPr>
        <p:txBody>
          <a:bodyPr wrap="square" rtlCol="0">
            <a:spAutoFit/>
          </a:bodyPr>
          <a:lstStyle/>
          <a:p>
            <a:pPr marL="457200" indent="-457200">
              <a:buAutoNum type="arabicPeriod"/>
            </a:pPr>
            <a:r>
              <a:rPr lang="en-US" altLang="ko-KR" sz="2600" b="1" dirty="0">
                <a:ln>
                  <a:solidFill>
                    <a:schemeClr val="tx1">
                      <a:alpha val="30000"/>
                    </a:schemeClr>
                  </a:solidFill>
                </a:ln>
                <a:solidFill>
                  <a:srgbClr val="272123"/>
                </a:solidFill>
                <a:latin typeface="나눔고딕" pitchFamily="50" charset="-127"/>
                <a:ea typeface="나눔고딕" pitchFamily="50" charset="-127"/>
              </a:rPr>
              <a:t>Environment</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Item Description</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Perspective in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Technologies adopted</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Current status &amp; Future Prospective</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Customer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Competitors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Market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Regulation</a:t>
            </a:r>
          </a:p>
        </p:txBody>
      </p:sp>
      <p:sp>
        <p:nvSpPr>
          <p:cNvPr id="7" name="TextBox 6">
            <a:extLst>
              <a:ext uri="{FF2B5EF4-FFF2-40B4-BE49-F238E27FC236}">
                <a16:creationId xmlns:a16="http://schemas.microsoft.com/office/drawing/2014/main" id="{49391B15-1AC2-4543-96AB-3110EAB5DB77}"/>
              </a:ext>
            </a:extLst>
          </p:cNvPr>
          <p:cNvSpPr txBox="1"/>
          <p:nvPr/>
        </p:nvSpPr>
        <p:spPr>
          <a:xfrm>
            <a:off x="395536" y="4664356"/>
            <a:ext cx="4032448" cy="1723549"/>
          </a:xfrm>
          <a:prstGeom prst="rect">
            <a:avLst/>
          </a:prstGeom>
          <a:noFill/>
        </p:spPr>
        <p:txBody>
          <a:bodyPr wrap="square" rtlCol="0">
            <a:spAutoFit/>
          </a:bodyPr>
          <a:lstStyle/>
          <a:p>
            <a:r>
              <a:rPr lang="en-US" altLang="ko-KR" sz="2600" b="1" dirty="0">
                <a:ln>
                  <a:solidFill>
                    <a:schemeClr val="tx1">
                      <a:alpha val="30000"/>
                    </a:schemeClr>
                  </a:solidFill>
                </a:ln>
                <a:solidFill>
                  <a:srgbClr val="272123"/>
                </a:solidFill>
                <a:latin typeface="나눔고딕" pitchFamily="50" charset="-127"/>
                <a:ea typeface="나눔고딕" pitchFamily="50" charset="-127"/>
              </a:rPr>
              <a:t> 3.  AHP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AHP Decision Hierarchy</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Computing Priority</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Consistency Ratio</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Selection Alternative</a:t>
            </a:r>
          </a:p>
        </p:txBody>
      </p:sp>
      <p:sp>
        <p:nvSpPr>
          <p:cNvPr id="8" name="TextBox 7">
            <a:extLst>
              <a:ext uri="{FF2B5EF4-FFF2-40B4-BE49-F238E27FC236}">
                <a16:creationId xmlns:a16="http://schemas.microsoft.com/office/drawing/2014/main" id="{EA8FEA93-FDA1-4E70-A711-E1B00BD52956}"/>
              </a:ext>
            </a:extLst>
          </p:cNvPr>
          <p:cNvSpPr txBox="1"/>
          <p:nvPr/>
        </p:nvSpPr>
        <p:spPr>
          <a:xfrm>
            <a:off x="5292080" y="1685707"/>
            <a:ext cx="3312368" cy="2339102"/>
          </a:xfrm>
          <a:prstGeom prst="rect">
            <a:avLst/>
          </a:prstGeom>
          <a:noFill/>
        </p:spPr>
        <p:txBody>
          <a:bodyPr wrap="square" rtlCol="0">
            <a:spAutoFit/>
          </a:bodyPr>
          <a:lstStyle/>
          <a:p>
            <a:r>
              <a:rPr lang="en-US" altLang="ko-KR" sz="2600" b="1" dirty="0">
                <a:ln>
                  <a:solidFill>
                    <a:schemeClr val="tx1">
                      <a:alpha val="30000"/>
                    </a:schemeClr>
                  </a:solidFill>
                </a:ln>
                <a:solidFill>
                  <a:srgbClr val="272123"/>
                </a:solidFill>
                <a:latin typeface="나눔고딕" pitchFamily="50" charset="-127"/>
                <a:ea typeface="나눔고딕" pitchFamily="50" charset="-127"/>
              </a:rPr>
              <a:t>2. Benefit</a:t>
            </a:r>
            <a:r>
              <a:rPr lang="ko-KR" altLang="en-US" sz="2600" b="1" dirty="0">
                <a:ln>
                  <a:solidFill>
                    <a:schemeClr val="tx1">
                      <a:alpha val="30000"/>
                    </a:schemeClr>
                  </a:solidFill>
                </a:ln>
                <a:solidFill>
                  <a:srgbClr val="272123"/>
                </a:solidFill>
                <a:latin typeface="나눔고딕" pitchFamily="50" charset="-127"/>
                <a:ea typeface="나눔고딕" pitchFamily="50" charset="-127"/>
              </a:rPr>
              <a:t> </a:t>
            </a:r>
            <a:r>
              <a:rPr lang="en-US" altLang="ko-KR" sz="2600" b="1" dirty="0">
                <a:ln>
                  <a:solidFill>
                    <a:schemeClr val="tx1">
                      <a:alpha val="30000"/>
                    </a:schemeClr>
                  </a:solidFill>
                </a:ln>
                <a:solidFill>
                  <a:srgbClr val="272123"/>
                </a:solidFill>
                <a:latin typeface="나눔고딕" pitchFamily="50" charset="-127"/>
                <a:ea typeface="나눔고딕" pitchFamily="50" charset="-127"/>
              </a:rPr>
              <a:t>&amp;Cost</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Introduction Phase</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Criteria</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Benefit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Cost Analysis</a:t>
            </a:r>
          </a:p>
          <a:p>
            <a:pPr marL="914400" lvl="1" indent="-457200">
              <a:buFont typeface="Arial" panose="020B0604020202020204" pitchFamily="34" charset="0"/>
              <a:buChar char="•"/>
            </a:pPr>
            <a:r>
              <a:rPr lang="en-US" altLang="ko-KR" sz="2000" dirty="0">
                <a:ln>
                  <a:solidFill>
                    <a:schemeClr val="tx1">
                      <a:alpha val="30000"/>
                    </a:schemeClr>
                  </a:solidFill>
                </a:ln>
                <a:solidFill>
                  <a:srgbClr val="272123"/>
                </a:solidFill>
                <a:latin typeface="나눔고딕" pitchFamily="50" charset="-127"/>
                <a:ea typeface="나눔고딕" pitchFamily="50" charset="-127"/>
              </a:rPr>
              <a:t>Cash Flow</a:t>
            </a:r>
          </a:p>
          <a:p>
            <a:pPr marL="914400" lvl="1" indent="-457200">
              <a:buFont typeface="Arial" panose="020B0604020202020204" pitchFamily="34" charset="0"/>
              <a:buChar char="•"/>
            </a:pPr>
            <a:endParaRPr lang="en-US" altLang="ko-KR" sz="2000" dirty="0">
              <a:ln>
                <a:solidFill>
                  <a:schemeClr val="tx1">
                    <a:alpha val="30000"/>
                  </a:schemeClr>
                </a:solidFill>
              </a:ln>
              <a:solidFill>
                <a:srgbClr val="272123"/>
              </a:solidFill>
              <a:latin typeface="나눔고딕" pitchFamily="50" charset="-127"/>
              <a:ea typeface="나눔고딕" pitchFamily="50" charset="-127"/>
            </a:endParaRPr>
          </a:p>
        </p:txBody>
      </p:sp>
      <p:sp>
        <p:nvSpPr>
          <p:cNvPr id="9" name="TextBox 8">
            <a:extLst>
              <a:ext uri="{FF2B5EF4-FFF2-40B4-BE49-F238E27FC236}">
                <a16:creationId xmlns:a16="http://schemas.microsoft.com/office/drawing/2014/main" id="{5D69F507-9DE2-4215-87C5-BA32DD24C7AE}"/>
              </a:ext>
            </a:extLst>
          </p:cNvPr>
          <p:cNvSpPr txBox="1"/>
          <p:nvPr/>
        </p:nvSpPr>
        <p:spPr>
          <a:xfrm>
            <a:off x="5292080" y="4645501"/>
            <a:ext cx="2448272" cy="492443"/>
          </a:xfrm>
          <a:prstGeom prst="rect">
            <a:avLst/>
          </a:prstGeom>
          <a:noFill/>
        </p:spPr>
        <p:txBody>
          <a:bodyPr wrap="square" rtlCol="0">
            <a:spAutoFit/>
          </a:bodyPr>
          <a:lstStyle/>
          <a:p>
            <a:r>
              <a:rPr lang="en-US" altLang="ko-KR" sz="2600" b="1" dirty="0">
                <a:ln>
                  <a:solidFill>
                    <a:schemeClr val="tx1">
                      <a:alpha val="30000"/>
                    </a:schemeClr>
                  </a:solidFill>
                </a:ln>
                <a:solidFill>
                  <a:srgbClr val="272123"/>
                </a:solidFill>
                <a:latin typeface="나눔고딕" pitchFamily="50" charset="-127"/>
                <a:ea typeface="나눔고딕" pitchFamily="50" charset="-127"/>
              </a:rPr>
              <a:t>4. Conclusion</a:t>
            </a:r>
            <a:endParaRPr lang="en-US" altLang="ko-KR" sz="2000" dirty="0">
              <a:ln>
                <a:solidFill>
                  <a:schemeClr val="tx1">
                    <a:alpha val="30000"/>
                  </a:schemeClr>
                </a:solidFill>
              </a:ln>
              <a:solidFill>
                <a:srgbClr val="272123"/>
              </a:solidFill>
              <a:latin typeface="나눔고딕" pitchFamily="50" charset="-127"/>
              <a:ea typeface="나눔고딕" pitchFamily="50" charset="-127"/>
            </a:endParaRPr>
          </a:p>
        </p:txBody>
      </p:sp>
    </p:spTree>
    <p:extLst>
      <p:ext uri="{BB962C8B-B14F-4D97-AF65-F5344CB8AC3E}">
        <p14:creationId xmlns:p14="http://schemas.microsoft.com/office/powerpoint/2010/main" val="8559863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5472607"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-Size</a:t>
            </a:r>
          </a:p>
        </p:txBody>
      </p:sp>
      <p:pic>
        <p:nvPicPr>
          <p:cNvPr id="28" name="그림 27">
            <a:extLst>
              <a:ext uri="{FF2B5EF4-FFF2-40B4-BE49-F238E27FC236}">
                <a16:creationId xmlns:a16="http://schemas.microsoft.com/office/drawing/2014/main" id="{E9459A79-BB9A-4555-9612-D5F77966CD41}"/>
              </a:ext>
            </a:extLst>
          </p:cNvPr>
          <p:cNvPicPr>
            <a:picLocks noChangeAspect="1"/>
          </p:cNvPicPr>
          <p:nvPr/>
        </p:nvPicPr>
        <p:blipFill rotWithShape="1">
          <a:blip r:embed="rId2"/>
          <a:srcRect l="12452" t="38101" r="42126" b="46921"/>
          <a:stretch/>
        </p:blipFill>
        <p:spPr>
          <a:xfrm>
            <a:off x="2092081" y="2230406"/>
            <a:ext cx="3744416" cy="694538"/>
          </a:xfrm>
          <a:prstGeom prst="rect">
            <a:avLst/>
          </a:prstGeom>
          <a:ln w="28575">
            <a:noFill/>
          </a:ln>
        </p:spPr>
      </p:pic>
      <p:grpSp>
        <p:nvGrpSpPr>
          <p:cNvPr id="35" name="그룹 34">
            <a:extLst>
              <a:ext uri="{FF2B5EF4-FFF2-40B4-BE49-F238E27FC236}">
                <a16:creationId xmlns:a16="http://schemas.microsoft.com/office/drawing/2014/main" id="{8FD48326-59D2-486A-A634-23C1DEE58DA3}"/>
              </a:ext>
            </a:extLst>
          </p:cNvPr>
          <p:cNvGrpSpPr/>
          <p:nvPr/>
        </p:nvGrpSpPr>
        <p:grpSpPr>
          <a:xfrm>
            <a:off x="1979712" y="2924944"/>
            <a:ext cx="5813986" cy="1972572"/>
            <a:chOff x="1979712" y="2924944"/>
            <a:chExt cx="5813986" cy="1972572"/>
          </a:xfrm>
        </p:grpSpPr>
        <p:pic>
          <p:nvPicPr>
            <p:cNvPr id="11" name="그림 10">
              <a:extLst>
                <a:ext uri="{FF2B5EF4-FFF2-40B4-BE49-F238E27FC236}">
                  <a16:creationId xmlns:a16="http://schemas.microsoft.com/office/drawing/2014/main" id="{368472AC-752A-4BBE-94D5-40657A453D05}"/>
                </a:ext>
              </a:extLst>
            </p:cNvPr>
            <p:cNvPicPr>
              <a:picLocks noChangeAspect="1"/>
            </p:cNvPicPr>
            <p:nvPr/>
          </p:nvPicPr>
          <p:blipFill>
            <a:blip r:embed="rId3"/>
            <a:stretch>
              <a:fillRect/>
            </a:stretch>
          </p:blipFill>
          <p:spPr>
            <a:xfrm>
              <a:off x="1979712" y="3011566"/>
              <a:ext cx="5705475" cy="1885950"/>
            </a:xfrm>
            <a:prstGeom prst="rect">
              <a:avLst/>
            </a:prstGeom>
          </p:spPr>
        </p:pic>
        <p:sp>
          <p:nvSpPr>
            <p:cNvPr id="12" name="직사각형 11">
              <a:extLst>
                <a:ext uri="{FF2B5EF4-FFF2-40B4-BE49-F238E27FC236}">
                  <a16:creationId xmlns:a16="http://schemas.microsoft.com/office/drawing/2014/main" id="{83533714-6A11-421F-8C68-9F51700AF91D}"/>
                </a:ext>
              </a:extLst>
            </p:cNvPr>
            <p:cNvSpPr/>
            <p:nvPr/>
          </p:nvSpPr>
          <p:spPr>
            <a:xfrm>
              <a:off x="5345429" y="2924944"/>
              <a:ext cx="2448269" cy="12961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extLst>
              <a:ext uri="{FF2B5EF4-FFF2-40B4-BE49-F238E27FC236}">
                <a16:creationId xmlns:a16="http://schemas.microsoft.com/office/drawing/2014/main" id="{11EA45A5-0F33-4BEA-A546-CF218C5EC7A3}"/>
              </a:ext>
            </a:extLst>
          </p:cNvPr>
          <p:cNvSpPr txBox="1"/>
          <p:nvPr/>
        </p:nvSpPr>
        <p:spPr>
          <a:xfrm>
            <a:off x="1196073" y="5301208"/>
            <a:ext cx="7444395" cy="923330"/>
          </a:xfrm>
          <a:prstGeom prst="rect">
            <a:avLst/>
          </a:prstGeom>
          <a:noFill/>
        </p:spPr>
        <p:txBody>
          <a:bodyPr wrap="square" rtlCol="0">
            <a:spAutoFit/>
          </a:bodyPr>
          <a:lstStyle/>
          <a:p>
            <a:r>
              <a:rPr lang="en-US" altLang="ko-KR" dirty="0"/>
              <a:t> ‘</a:t>
            </a:r>
            <a:r>
              <a:rPr lang="en-US" altLang="ko-KR" dirty="0" err="1"/>
              <a:t>Emart</a:t>
            </a:r>
            <a:r>
              <a:rPr lang="en-US" altLang="ko-KR" dirty="0"/>
              <a:t>-Everyday’</a:t>
            </a:r>
            <a:r>
              <a:rPr lang="ko-KR" altLang="en-US" dirty="0"/>
              <a:t> </a:t>
            </a:r>
            <a:r>
              <a:rPr lang="en-US" altLang="ko-KR" dirty="0"/>
              <a:t>will focus on making each store more intensive rather than increasing the number of store. </a:t>
            </a:r>
          </a:p>
          <a:p>
            <a:r>
              <a:rPr lang="en-US" altLang="ko-KR" dirty="0"/>
              <a:t> So, the market size of ‘</a:t>
            </a:r>
            <a:r>
              <a:rPr lang="en-US" altLang="ko-KR" dirty="0" err="1"/>
              <a:t>Emart</a:t>
            </a:r>
            <a:r>
              <a:rPr lang="en-US" altLang="ko-KR" dirty="0"/>
              <a:t>-Everyday’ could not be larger.</a:t>
            </a:r>
            <a:endParaRPr lang="ko-KR" altLang="en-US" dirty="0"/>
          </a:p>
        </p:txBody>
      </p:sp>
      <p:sp>
        <p:nvSpPr>
          <p:cNvPr id="16" name="TextBox 15">
            <a:extLst>
              <a:ext uri="{FF2B5EF4-FFF2-40B4-BE49-F238E27FC236}">
                <a16:creationId xmlns:a16="http://schemas.microsoft.com/office/drawing/2014/main" id="{68C68397-A85D-42D5-9E08-78F9338811D4}"/>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9" name="TextBox 18">
            <a:extLst>
              <a:ext uri="{FF2B5EF4-FFF2-40B4-BE49-F238E27FC236}">
                <a16:creationId xmlns:a16="http://schemas.microsoft.com/office/drawing/2014/main" id="{A3D3F201-FAD8-481A-AD04-0180FBDB7020}"/>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0" name="직사각형 19">
            <a:extLst>
              <a:ext uri="{FF2B5EF4-FFF2-40B4-BE49-F238E27FC236}">
                <a16:creationId xmlns:a16="http://schemas.microsoft.com/office/drawing/2014/main" id="{21673CC2-B060-4296-9073-7931311B738B}"/>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61D9078-6A27-4D4D-BC46-C79030FEB1CE}"/>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2" name="TextBox 21">
            <a:extLst>
              <a:ext uri="{FF2B5EF4-FFF2-40B4-BE49-F238E27FC236}">
                <a16:creationId xmlns:a16="http://schemas.microsoft.com/office/drawing/2014/main" id="{65EDDC5B-5BAB-41BC-9BE1-E86BF7AF13E7}"/>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628960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83568"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662473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-Growth</a:t>
            </a:r>
          </a:p>
        </p:txBody>
      </p:sp>
      <p:pic>
        <p:nvPicPr>
          <p:cNvPr id="25" name="그림 24">
            <a:extLst>
              <a:ext uri="{FF2B5EF4-FFF2-40B4-BE49-F238E27FC236}">
                <a16:creationId xmlns:a16="http://schemas.microsoft.com/office/drawing/2014/main" id="{DECBF912-0625-47B3-8C18-9EFED72DB1B7}"/>
              </a:ext>
            </a:extLst>
          </p:cNvPr>
          <p:cNvPicPr/>
          <p:nvPr/>
        </p:nvPicPr>
        <p:blipFill>
          <a:blip r:embed="rId2"/>
          <a:stretch>
            <a:fillRect/>
          </a:stretch>
        </p:blipFill>
        <p:spPr>
          <a:xfrm>
            <a:off x="1290444" y="2511803"/>
            <a:ext cx="2938866" cy="2289575"/>
          </a:xfrm>
          <a:prstGeom prst="rect">
            <a:avLst/>
          </a:prstGeom>
        </p:spPr>
      </p:pic>
      <p:pic>
        <p:nvPicPr>
          <p:cNvPr id="4" name="그림 3">
            <a:extLst>
              <a:ext uri="{FF2B5EF4-FFF2-40B4-BE49-F238E27FC236}">
                <a16:creationId xmlns:a16="http://schemas.microsoft.com/office/drawing/2014/main" id="{6F054AFF-B4CA-4EDB-975B-CE028483DB55}"/>
              </a:ext>
            </a:extLst>
          </p:cNvPr>
          <p:cNvPicPr>
            <a:picLocks noChangeAspect="1"/>
          </p:cNvPicPr>
          <p:nvPr/>
        </p:nvPicPr>
        <p:blipFill rotWithShape="1">
          <a:blip r:embed="rId3"/>
          <a:srcRect l="10627" t="21106" r="51735" b="65217"/>
          <a:stretch/>
        </p:blipFill>
        <p:spPr>
          <a:xfrm>
            <a:off x="1115616" y="1860698"/>
            <a:ext cx="3185702" cy="651105"/>
          </a:xfrm>
          <a:prstGeom prst="rect">
            <a:avLst/>
          </a:prstGeom>
          <a:ln w="9525">
            <a:noFill/>
          </a:ln>
        </p:spPr>
      </p:pic>
      <p:pic>
        <p:nvPicPr>
          <p:cNvPr id="6" name="그림 5">
            <a:extLst>
              <a:ext uri="{FF2B5EF4-FFF2-40B4-BE49-F238E27FC236}">
                <a16:creationId xmlns:a16="http://schemas.microsoft.com/office/drawing/2014/main" id="{783E8E3C-A94D-4953-8E92-99F9EB9D6BB5}"/>
              </a:ext>
            </a:extLst>
          </p:cNvPr>
          <p:cNvPicPr>
            <a:picLocks noChangeAspect="1"/>
          </p:cNvPicPr>
          <p:nvPr/>
        </p:nvPicPr>
        <p:blipFill>
          <a:blip r:embed="rId4"/>
          <a:stretch>
            <a:fillRect/>
          </a:stretch>
        </p:blipFill>
        <p:spPr>
          <a:xfrm>
            <a:off x="4530804" y="2339158"/>
            <a:ext cx="4203548" cy="2384558"/>
          </a:xfrm>
          <a:prstGeom prst="rect">
            <a:avLst/>
          </a:prstGeom>
        </p:spPr>
      </p:pic>
      <p:pic>
        <p:nvPicPr>
          <p:cNvPr id="7" name="그림 6">
            <a:extLst>
              <a:ext uri="{FF2B5EF4-FFF2-40B4-BE49-F238E27FC236}">
                <a16:creationId xmlns:a16="http://schemas.microsoft.com/office/drawing/2014/main" id="{AB482F3D-8B11-42EC-98FA-B75F03F51B0E}"/>
              </a:ext>
            </a:extLst>
          </p:cNvPr>
          <p:cNvPicPr>
            <a:picLocks noChangeAspect="1"/>
          </p:cNvPicPr>
          <p:nvPr/>
        </p:nvPicPr>
        <p:blipFill>
          <a:blip r:embed="rId5"/>
          <a:stretch>
            <a:fillRect/>
          </a:stretch>
        </p:blipFill>
        <p:spPr>
          <a:xfrm>
            <a:off x="4476469" y="1473821"/>
            <a:ext cx="4344003" cy="587027"/>
          </a:xfrm>
          <a:prstGeom prst="rect">
            <a:avLst/>
          </a:prstGeom>
          <a:ln w="9525">
            <a:noFill/>
          </a:ln>
        </p:spPr>
      </p:pic>
      <p:sp>
        <p:nvSpPr>
          <p:cNvPr id="8" name="TextBox 7">
            <a:extLst>
              <a:ext uri="{FF2B5EF4-FFF2-40B4-BE49-F238E27FC236}">
                <a16:creationId xmlns:a16="http://schemas.microsoft.com/office/drawing/2014/main" id="{D215F639-BE03-41BA-83B6-73B79676323E}"/>
              </a:ext>
            </a:extLst>
          </p:cNvPr>
          <p:cNvSpPr txBox="1"/>
          <p:nvPr/>
        </p:nvSpPr>
        <p:spPr>
          <a:xfrm>
            <a:off x="1259632" y="5157192"/>
            <a:ext cx="7272808" cy="1200329"/>
          </a:xfrm>
          <a:prstGeom prst="rect">
            <a:avLst/>
          </a:prstGeom>
          <a:noFill/>
        </p:spPr>
        <p:txBody>
          <a:bodyPr wrap="square" rtlCol="0">
            <a:spAutoFit/>
          </a:bodyPr>
          <a:lstStyle/>
          <a:p>
            <a:r>
              <a:rPr lang="en-US" altLang="ko-KR" dirty="0"/>
              <a:t>Although the growth</a:t>
            </a:r>
            <a:r>
              <a:rPr lang="ko-KR" altLang="en-US" dirty="0"/>
              <a:t> </a:t>
            </a:r>
            <a:r>
              <a:rPr lang="en-US" altLang="ko-KR" dirty="0"/>
              <a:t>rate for mid-sized marts has been slowing down in the short term due to the fact that regulations are applied to medium-sized marts, the market share is expected to increase further in the long term.</a:t>
            </a:r>
            <a:endParaRPr lang="ko-KR" altLang="en-US" dirty="0"/>
          </a:p>
        </p:txBody>
      </p:sp>
      <p:pic>
        <p:nvPicPr>
          <p:cNvPr id="9" name="그림 8">
            <a:extLst>
              <a:ext uri="{FF2B5EF4-FFF2-40B4-BE49-F238E27FC236}">
                <a16:creationId xmlns:a16="http://schemas.microsoft.com/office/drawing/2014/main" id="{3108D95D-F902-44C4-AE08-91D5EF6D5451}"/>
              </a:ext>
            </a:extLst>
          </p:cNvPr>
          <p:cNvPicPr>
            <a:picLocks noChangeAspect="1"/>
          </p:cNvPicPr>
          <p:nvPr/>
        </p:nvPicPr>
        <p:blipFill rotWithShape="1">
          <a:blip r:embed="rId6"/>
          <a:srcRect l="-267" t="-17116" r="267" b="17116"/>
          <a:stretch/>
        </p:blipFill>
        <p:spPr>
          <a:xfrm>
            <a:off x="4393189" y="1965311"/>
            <a:ext cx="3295014" cy="521072"/>
          </a:xfrm>
          <a:prstGeom prst="rect">
            <a:avLst/>
          </a:prstGeom>
        </p:spPr>
      </p:pic>
      <p:sp>
        <p:nvSpPr>
          <p:cNvPr id="16" name="TextBox 15">
            <a:extLst>
              <a:ext uri="{FF2B5EF4-FFF2-40B4-BE49-F238E27FC236}">
                <a16:creationId xmlns:a16="http://schemas.microsoft.com/office/drawing/2014/main" id="{374214D0-0EAA-42AF-B832-AEA6415D0E14}"/>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4" name="TextBox 23">
            <a:extLst>
              <a:ext uri="{FF2B5EF4-FFF2-40B4-BE49-F238E27FC236}">
                <a16:creationId xmlns:a16="http://schemas.microsoft.com/office/drawing/2014/main" id="{409FF2EA-89D3-45D8-8D75-521F10C8FE14}"/>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6" name="직사각형 25">
            <a:extLst>
              <a:ext uri="{FF2B5EF4-FFF2-40B4-BE49-F238E27FC236}">
                <a16:creationId xmlns:a16="http://schemas.microsoft.com/office/drawing/2014/main" id="{BFCD8AB0-D2B3-4469-A261-FAC6EFE07815}"/>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9506C26B-D82E-4A2B-A539-A2C7A0ED9633}"/>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8" name="TextBox 27">
            <a:extLst>
              <a:ext uri="{FF2B5EF4-FFF2-40B4-BE49-F238E27FC236}">
                <a16:creationId xmlns:a16="http://schemas.microsoft.com/office/drawing/2014/main" id="{E8076859-648A-414A-BA54-4DD02F7B8B91}"/>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9965834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6840756"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-Growth</a:t>
            </a:r>
          </a:p>
        </p:txBody>
      </p:sp>
      <p:pic>
        <p:nvPicPr>
          <p:cNvPr id="6" name="그림 5">
            <a:extLst>
              <a:ext uri="{FF2B5EF4-FFF2-40B4-BE49-F238E27FC236}">
                <a16:creationId xmlns:a16="http://schemas.microsoft.com/office/drawing/2014/main" id="{C7433440-66DA-4718-BBDE-6761F87029BA}"/>
              </a:ext>
            </a:extLst>
          </p:cNvPr>
          <p:cNvPicPr>
            <a:picLocks noChangeAspect="1"/>
          </p:cNvPicPr>
          <p:nvPr/>
        </p:nvPicPr>
        <p:blipFill rotWithShape="1">
          <a:blip r:embed="rId2"/>
          <a:srcRect l="23365" t="36000" r="31200" b="50000"/>
          <a:stretch/>
        </p:blipFill>
        <p:spPr>
          <a:xfrm>
            <a:off x="1106671" y="2026695"/>
            <a:ext cx="4896522" cy="848633"/>
          </a:xfrm>
          <a:prstGeom prst="rect">
            <a:avLst/>
          </a:prstGeom>
        </p:spPr>
      </p:pic>
      <p:pic>
        <p:nvPicPr>
          <p:cNvPr id="7" name="그림 6">
            <a:extLst>
              <a:ext uri="{FF2B5EF4-FFF2-40B4-BE49-F238E27FC236}">
                <a16:creationId xmlns:a16="http://schemas.microsoft.com/office/drawing/2014/main" id="{3338FA1A-9E9B-4058-9C95-68FDDCFB327F}"/>
              </a:ext>
            </a:extLst>
          </p:cNvPr>
          <p:cNvPicPr>
            <a:picLocks noChangeAspect="1"/>
          </p:cNvPicPr>
          <p:nvPr/>
        </p:nvPicPr>
        <p:blipFill rotWithShape="1">
          <a:blip r:embed="rId3"/>
          <a:srcRect l="23423" t="58400" r="32910" b="25782"/>
          <a:stretch/>
        </p:blipFill>
        <p:spPr>
          <a:xfrm>
            <a:off x="4347241" y="2854622"/>
            <a:ext cx="4383515" cy="893176"/>
          </a:xfrm>
          <a:prstGeom prst="rect">
            <a:avLst/>
          </a:prstGeom>
        </p:spPr>
      </p:pic>
      <p:pic>
        <p:nvPicPr>
          <p:cNvPr id="9" name="그림 8">
            <a:extLst>
              <a:ext uri="{FF2B5EF4-FFF2-40B4-BE49-F238E27FC236}">
                <a16:creationId xmlns:a16="http://schemas.microsoft.com/office/drawing/2014/main" id="{EF5F97FC-2BEE-4CDA-9691-CDB1CADF5B6E}"/>
              </a:ext>
            </a:extLst>
          </p:cNvPr>
          <p:cNvPicPr>
            <a:picLocks noChangeAspect="1"/>
          </p:cNvPicPr>
          <p:nvPr/>
        </p:nvPicPr>
        <p:blipFill rotWithShape="1">
          <a:blip r:embed="rId4"/>
          <a:srcRect l="17713" t="44401" r="38975" b="48113"/>
          <a:stretch/>
        </p:blipFill>
        <p:spPr>
          <a:xfrm>
            <a:off x="1106671" y="3775007"/>
            <a:ext cx="5328592" cy="518089"/>
          </a:xfrm>
          <a:prstGeom prst="rect">
            <a:avLst/>
          </a:prstGeom>
        </p:spPr>
      </p:pic>
      <p:sp>
        <p:nvSpPr>
          <p:cNvPr id="3" name="TextBox 2">
            <a:extLst>
              <a:ext uri="{FF2B5EF4-FFF2-40B4-BE49-F238E27FC236}">
                <a16:creationId xmlns:a16="http://schemas.microsoft.com/office/drawing/2014/main" id="{5DC89899-5A88-4561-8102-653CBB59BBDA}"/>
              </a:ext>
            </a:extLst>
          </p:cNvPr>
          <p:cNvSpPr txBox="1"/>
          <p:nvPr/>
        </p:nvSpPr>
        <p:spPr>
          <a:xfrm>
            <a:off x="922375" y="4687976"/>
            <a:ext cx="7991790" cy="1477328"/>
          </a:xfrm>
          <a:prstGeom prst="rect">
            <a:avLst/>
          </a:prstGeom>
          <a:noFill/>
        </p:spPr>
        <p:txBody>
          <a:bodyPr wrap="square" rtlCol="0">
            <a:spAutoFit/>
          </a:bodyPr>
          <a:lstStyle/>
          <a:p>
            <a:r>
              <a:rPr lang="en-US" altLang="ko-KR" dirty="0"/>
              <a:t> Recently, with the development of IT technology, the government is pushing the ‘unmanned’ to the distribution industry due to the labor cost burden caused by the increase of the minimum wage.</a:t>
            </a:r>
          </a:p>
          <a:p>
            <a:r>
              <a:rPr lang="en-US" altLang="ko-KR" dirty="0"/>
              <a:t> In the examples described above, we can see that the unmanned technology market is growing.</a:t>
            </a:r>
          </a:p>
        </p:txBody>
      </p:sp>
      <p:sp>
        <p:nvSpPr>
          <p:cNvPr id="14" name="TextBox 13">
            <a:extLst>
              <a:ext uri="{FF2B5EF4-FFF2-40B4-BE49-F238E27FC236}">
                <a16:creationId xmlns:a16="http://schemas.microsoft.com/office/drawing/2014/main" id="{481AAFA6-E964-429E-93CE-17B0E04FC468}"/>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6" name="TextBox 15">
            <a:extLst>
              <a:ext uri="{FF2B5EF4-FFF2-40B4-BE49-F238E27FC236}">
                <a16:creationId xmlns:a16="http://schemas.microsoft.com/office/drawing/2014/main" id="{993BB1B2-732A-4786-8769-7B259F0F6C7F}"/>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4" name="직사각형 23">
            <a:extLst>
              <a:ext uri="{FF2B5EF4-FFF2-40B4-BE49-F238E27FC236}">
                <a16:creationId xmlns:a16="http://schemas.microsoft.com/office/drawing/2014/main" id="{82511DBF-8639-47D3-A23B-675A5434DA6A}"/>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CB81EE4-1EBA-4AEE-9248-5F97B99D76F1}"/>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6" name="TextBox 25">
            <a:extLst>
              <a:ext uri="{FF2B5EF4-FFF2-40B4-BE49-F238E27FC236}">
                <a16:creationId xmlns:a16="http://schemas.microsoft.com/office/drawing/2014/main" id="{AC733138-226F-4334-9C81-F3BA9CF7046F}"/>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7312157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698477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-Saturation</a:t>
            </a:r>
          </a:p>
        </p:txBody>
      </p:sp>
      <p:sp>
        <p:nvSpPr>
          <p:cNvPr id="4" name="TextBox 3">
            <a:extLst>
              <a:ext uri="{FF2B5EF4-FFF2-40B4-BE49-F238E27FC236}">
                <a16:creationId xmlns:a16="http://schemas.microsoft.com/office/drawing/2014/main" id="{85020A6F-BBDC-4947-AF0F-B64B64793083}"/>
              </a:ext>
            </a:extLst>
          </p:cNvPr>
          <p:cNvSpPr txBox="1"/>
          <p:nvPr/>
        </p:nvSpPr>
        <p:spPr>
          <a:xfrm>
            <a:off x="1547664" y="5457998"/>
            <a:ext cx="6707925" cy="923330"/>
          </a:xfrm>
          <a:prstGeom prst="rect">
            <a:avLst/>
          </a:prstGeom>
          <a:noFill/>
        </p:spPr>
        <p:txBody>
          <a:bodyPr wrap="square" rtlCol="0">
            <a:spAutoFit/>
          </a:bodyPr>
          <a:lstStyle/>
          <a:p>
            <a:r>
              <a:rPr lang="en-US" altLang="ko-KR" dirty="0"/>
              <a:t>As you see the left picture above, the number of SSM increases continually and the right picture shows the high saturation of SSM in Seoul.</a:t>
            </a:r>
          </a:p>
        </p:txBody>
      </p:sp>
      <p:pic>
        <p:nvPicPr>
          <p:cNvPr id="7" name="그림 6">
            <a:extLst>
              <a:ext uri="{FF2B5EF4-FFF2-40B4-BE49-F238E27FC236}">
                <a16:creationId xmlns:a16="http://schemas.microsoft.com/office/drawing/2014/main" id="{8741DB69-3A5A-4DE5-A07E-C7250E72E971}"/>
              </a:ext>
            </a:extLst>
          </p:cNvPr>
          <p:cNvPicPr>
            <a:picLocks noChangeAspect="1"/>
          </p:cNvPicPr>
          <p:nvPr/>
        </p:nvPicPr>
        <p:blipFill>
          <a:blip r:embed="rId2"/>
          <a:stretch>
            <a:fillRect/>
          </a:stretch>
        </p:blipFill>
        <p:spPr>
          <a:xfrm>
            <a:off x="1565525" y="2119785"/>
            <a:ext cx="3048000" cy="3086100"/>
          </a:xfrm>
          <a:prstGeom prst="rect">
            <a:avLst/>
          </a:prstGeom>
        </p:spPr>
      </p:pic>
      <p:pic>
        <p:nvPicPr>
          <p:cNvPr id="8" name="그림 7">
            <a:extLst>
              <a:ext uri="{FF2B5EF4-FFF2-40B4-BE49-F238E27FC236}">
                <a16:creationId xmlns:a16="http://schemas.microsoft.com/office/drawing/2014/main" id="{C10FAC33-2E76-4705-B4E2-2A1D8CE9C63C}"/>
              </a:ext>
            </a:extLst>
          </p:cNvPr>
          <p:cNvPicPr>
            <a:picLocks noChangeAspect="1"/>
          </p:cNvPicPr>
          <p:nvPr/>
        </p:nvPicPr>
        <p:blipFill>
          <a:blip r:embed="rId3"/>
          <a:stretch>
            <a:fillRect/>
          </a:stretch>
        </p:blipFill>
        <p:spPr>
          <a:xfrm>
            <a:off x="4918270" y="2298358"/>
            <a:ext cx="3389079" cy="2901305"/>
          </a:xfrm>
          <a:prstGeom prst="rect">
            <a:avLst/>
          </a:prstGeom>
        </p:spPr>
      </p:pic>
      <p:sp>
        <p:nvSpPr>
          <p:cNvPr id="13" name="TextBox 12">
            <a:extLst>
              <a:ext uri="{FF2B5EF4-FFF2-40B4-BE49-F238E27FC236}">
                <a16:creationId xmlns:a16="http://schemas.microsoft.com/office/drawing/2014/main" id="{2D1715FB-1816-43E8-8B63-422F5C23836D}"/>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6CB5B9A9-145A-4B42-AB72-ABB1E6D3C995}"/>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C4AF2F3D-6DDC-4A46-82A3-8B98064318D8}"/>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6DC459D-E233-464C-98B6-22A9FA7B9735}"/>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6728354B-37D4-4615-851F-26913BBCC6B5}"/>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196377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6840758"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Market Analyses –Life Cycle</a:t>
            </a:r>
          </a:p>
        </p:txBody>
      </p:sp>
      <p:graphicFrame>
        <p:nvGraphicFramePr>
          <p:cNvPr id="12" name="다이어그램 11">
            <a:extLst>
              <a:ext uri="{FF2B5EF4-FFF2-40B4-BE49-F238E27FC236}">
                <a16:creationId xmlns:a16="http://schemas.microsoft.com/office/drawing/2014/main" id="{B140B6EE-8CA6-4601-BEEA-A810D061B248}"/>
              </a:ext>
            </a:extLst>
          </p:cNvPr>
          <p:cNvGraphicFramePr/>
          <p:nvPr>
            <p:extLst/>
          </p:nvPr>
        </p:nvGraphicFramePr>
        <p:xfrm>
          <a:off x="1870270" y="159724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E72974D-B214-483B-A921-AB2EE9BD26B6}"/>
              </a:ext>
            </a:extLst>
          </p:cNvPr>
          <p:cNvSpPr txBox="1"/>
          <p:nvPr/>
        </p:nvSpPr>
        <p:spPr>
          <a:xfrm>
            <a:off x="4915173" y="6012577"/>
            <a:ext cx="4032438" cy="584775"/>
          </a:xfrm>
          <a:prstGeom prst="rect">
            <a:avLst/>
          </a:prstGeom>
          <a:noFill/>
        </p:spPr>
        <p:txBody>
          <a:bodyPr wrap="square" rtlCol="0">
            <a:spAutoFit/>
          </a:bodyPr>
          <a:lstStyle/>
          <a:p>
            <a:pPr algn="ctr"/>
            <a:r>
              <a:rPr lang="en-US" altLang="ko-KR" sz="3200" dirty="0">
                <a:latin typeface="Arial Nova" panose="020B0504020202020204" pitchFamily="34" charset="0"/>
              </a:rPr>
              <a:t>Expected Life Cycle</a:t>
            </a:r>
            <a:endParaRPr lang="ko-KR" altLang="en-US" sz="3200" dirty="0">
              <a:latin typeface="Arial Nova" panose="020B0504020202020204" pitchFamily="34" charset="0"/>
            </a:endParaRPr>
          </a:p>
        </p:txBody>
      </p:sp>
      <p:sp>
        <p:nvSpPr>
          <p:cNvPr id="21" name="TextBox 20">
            <a:extLst>
              <a:ext uri="{FF2B5EF4-FFF2-40B4-BE49-F238E27FC236}">
                <a16:creationId xmlns:a16="http://schemas.microsoft.com/office/drawing/2014/main" id="{BF1B316F-389B-4BD6-8849-1DC0C548BF29}"/>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2" name="TextBox 21">
            <a:extLst>
              <a:ext uri="{FF2B5EF4-FFF2-40B4-BE49-F238E27FC236}">
                <a16:creationId xmlns:a16="http://schemas.microsoft.com/office/drawing/2014/main" id="{28A91F19-0A5A-4EEB-BB0A-600AEEC14863}"/>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3" name="직사각형 22">
            <a:extLst>
              <a:ext uri="{FF2B5EF4-FFF2-40B4-BE49-F238E27FC236}">
                <a16:creationId xmlns:a16="http://schemas.microsoft.com/office/drawing/2014/main" id="{E96EE7F3-0454-4031-A391-62CDC4123449}"/>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FE32EA5-E805-44A7-BD8B-B189D5A93746}"/>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49ECAAB4-CC2F-44C9-94A3-AE9FB8033C4E}"/>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41047249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83568" y="1052736"/>
            <a:ext cx="8460432"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6918" y="332656"/>
            <a:ext cx="7959538"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Regulations</a:t>
            </a:r>
          </a:p>
        </p:txBody>
      </p:sp>
      <p:pic>
        <p:nvPicPr>
          <p:cNvPr id="3" name="그림 2">
            <a:extLst>
              <a:ext uri="{FF2B5EF4-FFF2-40B4-BE49-F238E27FC236}">
                <a16:creationId xmlns:a16="http://schemas.microsoft.com/office/drawing/2014/main" id="{E7825975-4D98-4BBB-AF64-2F824C3D183F}"/>
              </a:ext>
            </a:extLst>
          </p:cNvPr>
          <p:cNvPicPr>
            <a:picLocks noChangeAspect="1"/>
          </p:cNvPicPr>
          <p:nvPr/>
        </p:nvPicPr>
        <p:blipFill rotWithShape="1">
          <a:blip r:embed="rId3"/>
          <a:srcRect l="33186" t="12201" r="33464" b="37955"/>
          <a:stretch/>
        </p:blipFill>
        <p:spPr>
          <a:xfrm>
            <a:off x="1596660" y="1945457"/>
            <a:ext cx="3672387" cy="3087327"/>
          </a:xfrm>
          <a:prstGeom prst="rect">
            <a:avLst/>
          </a:prstGeom>
        </p:spPr>
      </p:pic>
      <p:pic>
        <p:nvPicPr>
          <p:cNvPr id="16" name="그림 15" descr="ëíë§í¸ ê·ì ì ëí ì´ë¯¸ì§ ê²ìê²°ê³¼">
            <a:extLst>
              <a:ext uri="{FF2B5EF4-FFF2-40B4-BE49-F238E27FC236}">
                <a16:creationId xmlns:a16="http://schemas.microsoft.com/office/drawing/2014/main" id="{C71BB159-3423-4F7C-9C6B-2DB57C037F5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08518" y="1990116"/>
            <a:ext cx="2935890" cy="3042668"/>
          </a:xfrm>
          <a:prstGeom prst="rect">
            <a:avLst/>
          </a:prstGeom>
          <a:noFill/>
          <a:ln>
            <a:noFill/>
          </a:ln>
        </p:spPr>
      </p:pic>
      <p:sp>
        <p:nvSpPr>
          <p:cNvPr id="6" name="TextBox 5">
            <a:extLst>
              <a:ext uri="{FF2B5EF4-FFF2-40B4-BE49-F238E27FC236}">
                <a16:creationId xmlns:a16="http://schemas.microsoft.com/office/drawing/2014/main" id="{C686E43F-912E-4896-95F1-8B8AFDD509C2}"/>
              </a:ext>
            </a:extLst>
          </p:cNvPr>
          <p:cNvSpPr txBox="1"/>
          <p:nvPr/>
        </p:nvSpPr>
        <p:spPr>
          <a:xfrm>
            <a:off x="1523251" y="1412776"/>
            <a:ext cx="6781065" cy="400110"/>
          </a:xfrm>
          <a:prstGeom prst="rect">
            <a:avLst/>
          </a:prstGeom>
          <a:noFill/>
        </p:spPr>
        <p:txBody>
          <a:bodyPr wrap="square" rtlCol="0">
            <a:spAutoFit/>
          </a:bodyPr>
          <a:lstStyle/>
          <a:p>
            <a:pPr marL="342900" indent="-342900">
              <a:buAutoNum type="arabicPeriod"/>
            </a:pPr>
            <a:r>
              <a:rPr lang="en-US" altLang="ko-KR" sz="2000" dirty="0"/>
              <a:t>The regulation of sales of large-scale mart and SSM.</a:t>
            </a:r>
          </a:p>
        </p:txBody>
      </p:sp>
      <p:sp>
        <p:nvSpPr>
          <p:cNvPr id="20" name="TextBox 19">
            <a:extLst>
              <a:ext uri="{FF2B5EF4-FFF2-40B4-BE49-F238E27FC236}">
                <a16:creationId xmlns:a16="http://schemas.microsoft.com/office/drawing/2014/main" id="{894BA60D-58D0-4E08-9876-DE56FC8B50F8}"/>
              </a:ext>
            </a:extLst>
          </p:cNvPr>
          <p:cNvSpPr txBox="1"/>
          <p:nvPr/>
        </p:nvSpPr>
        <p:spPr>
          <a:xfrm>
            <a:off x="1006690" y="5317054"/>
            <a:ext cx="7776843" cy="1200329"/>
          </a:xfrm>
          <a:prstGeom prst="rect">
            <a:avLst/>
          </a:prstGeom>
          <a:noFill/>
        </p:spPr>
        <p:txBody>
          <a:bodyPr wrap="square" rtlCol="0">
            <a:spAutoFit/>
          </a:bodyPr>
          <a:lstStyle/>
          <a:p>
            <a:r>
              <a:rPr lang="en-US" altLang="ko-KR" dirty="0"/>
              <a:t>- The contents of this regulation are restriction of business hours and two days off duty on weekends in a month.</a:t>
            </a:r>
          </a:p>
          <a:p>
            <a:r>
              <a:rPr lang="en-US" altLang="ko-KR" dirty="0"/>
              <a:t>- There is a controversy that these regulations are not practical and not fit to the objectives.</a:t>
            </a:r>
          </a:p>
        </p:txBody>
      </p:sp>
      <p:sp>
        <p:nvSpPr>
          <p:cNvPr id="14" name="TextBox 13">
            <a:extLst>
              <a:ext uri="{FF2B5EF4-FFF2-40B4-BE49-F238E27FC236}">
                <a16:creationId xmlns:a16="http://schemas.microsoft.com/office/drawing/2014/main" id="{586723CE-45FF-4034-AD34-AC1504BF553C}"/>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9" name="TextBox 18">
            <a:extLst>
              <a:ext uri="{FF2B5EF4-FFF2-40B4-BE49-F238E27FC236}">
                <a16:creationId xmlns:a16="http://schemas.microsoft.com/office/drawing/2014/main" id="{B49BA1A4-322C-4C2A-8BFD-8C62E3DEA459}"/>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1" name="직사각형 20">
            <a:extLst>
              <a:ext uri="{FF2B5EF4-FFF2-40B4-BE49-F238E27FC236}">
                <a16:creationId xmlns:a16="http://schemas.microsoft.com/office/drawing/2014/main" id="{CF81F83D-14E7-4439-BF00-0A6BA398686F}"/>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23508B9-3F87-4B84-9D30-8548599F25AC}"/>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3" name="TextBox 22">
            <a:extLst>
              <a:ext uri="{FF2B5EF4-FFF2-40B4-BE49-F238E27FC236}">
                <a16:creationId xmlns:a16="http://schemas.microsoft.com/office/drawing/2014/main" id="{F6DB2709-E1A0-4C11-9471-00BDEEBE5701}"/>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2207506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83568" y="1052736"/>
            <a:ext cx="8460432"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6918" y="332656"/>
            <a:ext cx="7959538"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Regulations</a:t>
            </a:r>
          </a:p>
        </p:txBody>
      </p:sp>
      <p:grpSp>
        <p:nvGrpSpPr>
          <p:cNvPr id="4" name="그룹 3">
            <a:extLst>
              <a:ext uri="{FF2B5EF4-FFF2-40B4-BE49-F238E27FC236}">
                <a16:creationId xmlns:a16="http://schemas.microsoft.com/office/drawing/2014/main" id="{1147FE9C-42E8-4181-BB8A-7284DABF27AF}"/>
              </a:ext>
            </a:extLst>
          </p:cNvPr>
          <p:cNvGrpSpPr/>
          <p:nvPr/>
        </p:nvGrpSpPr>
        <p:grpSpPr>
          <a:xfrm>
            <a:off x="1551040" y="1916832"/>
            <a:ext cx="3456247" cy="4504074"/>
            <a:chOff x="4913784" y="1493262"/>
            <a:chExt cx="3672404" cy="4497290"/>
          </a:xfrm>
        </p:grpSpPr>
        <p:pic>
          <p:nvPicPr>
            <p:cNvPr id="5" name="그림 4">
              <a:extLst>
                <a:ext uri="{FF2B5EF4-FFF2-40B4-BE49-F238E27FC236}">
                  <a16:creationId xmlns:a16="http://schemas.microsoft.com/office/drawing/2014/main" id="{C92EC696-AADC-44F4-86EE-E4BEB273A2AA}"/>
                </a:ext>
              </a:extLst>
            </p:cNvPr>
            <p:cNvPicPr>
              <a:picLocks noChangeAspect="1"/>
            </p:cNvPicPr>
            <p:nvPr/>
          </p:nvPicPr>
          <p:blipFill rotWithShape="1">
            <a:blip r:embed="rId3"/>
            <a:srcRect l="29526" t="20601" r="30312" b="12201"/>
            <a:stretch/>
          </p:blipFill>
          <p:spPr>
            <a:xfrm>
              <a:off x="4913785" y="1493262"/>
              <a:ext cx="3672403" cy="3456358"/>
            </a:xfrm>
            <a:prstGeom prst="rect">
              <a:avLst/>
            </a:prstGeom>
          </p:spPr>
        </p:pic>
        <p:pic>
          <p:nvPicPr>
            <p:cNvPr id="10" name="그림 9">
              <a:extLst>
                <a:ext uri="{FF2B5EF4-FFF2-40B4-BE49-F238E27FC236}">
                  <a16:creationId xmlns:a16="http://schemas.microsoft.com/office/drawing/2014/main" id="{A7D2AAE6-D42D-4B8F-ADF8-BE01C741B545}"/>
                </a:ext>
              </a:extLst>
            </p:cNvPr>
            <p:cNvPicPr>
              <a:picLocks noChangeAspect="1"/>
            </p:cNvPicPr>
            <p:nvPr/>
          </p:nvPicPr>
          <p:blipFill rotWithShape="1">
            <a:blip r:embed="rId4"/>
            <a:srcRect l="30313" t="34690" r="29525" b="45801"/>
            <a:stretch/>
          </p:blipFill>
          <p:spPr>
            <a:xfrm>
              <a:off x="4913784" y="4987098"/>
              <a:ext cx="3672403" cy="1003454"/>
            </a:xfrm>
            <a:prstGeom prst="rect">
              <a:avLst/>
            </a:prstGeom>
          </p:spPr>
        </p:pic>
      </p:grpSp>
      <p:sp>
        <p:nvSpPr>
          <p:cNvPr id="20" name="TextBox 19">
            <a:extLst>
              <a:ext uri="{FF2B5EF4-FFF2-40B4-BE49-F238E27FC236}">
                <a16:creationId xmlns:a16="http://schemas.microsoft.com/office/drawing/2014/main" id="{DBB296F7-CF2B-43AE-87B9-C36FCF1289DC}"/>
              </a:ext>
            </a:extLst>
          </p:cNvPr>
          <p:cNvSpPr txBox="1"/>
          <p:nvPr/>
        </p:nvSpPr>
        <p:spPr>
          <a:xfrm>
            <a:off x="1538668" y="1342646"/>
            <a:ext cx="6781065" cy="400110"/>
          </a:xfrm>
          <a:prstGeom prst="rect">
            <a:avLst/>
          </a:prstGeom>
          <a:noFill/>
        </p:spPr>
        <p:txBody>
          <a:bodyPr wrap="square" rtlCol="0">
            <a:spAutoFit/>
          </a:bodyPr>
          <a:lstStyle/>
          <a:p>
            <a:r>
              <a:rPr lang="en-US" altLang="ko-KR" sz="2000" dirty="0"/>
              <a:t>2.  The regulation of technology transfer</a:t>
            </a:r>
          </a:p>
        </p:txBody>
      </p:sp>
      <p:sp>
        <p:nvSpPr>
          <p:cNvPr id="21" name="TextBox 20">
            <a:extLst>
              <a:ext uri="{FF2B5EF4-FFF2-40B4-BE49-F238E27FC236}">
                <a16:creationId xmlns:a16="http://schemas.microsoft.com/office/drawing/2014/main" id="{FED31259-2380-4120-BADD-E7B4404A9F71}"/>
              </a:ext>
            </a:extLst>
          </p:cNvPr>
          <p:cNvSpPr txBox="1"/>
          <p:nvPr/>
        </p:nvSpPr>
        <p:spPr>
          <a:xfrm>
            <a:off x="5292087" y="3176253"/>
            <a:ext cx="3168345" cy="1938992"/>
          </a:xfrm>
          <a:prstGeom prst="rect">
            <a:avLst/>
          </a:prstGeom>
          <a:noFill/>
        </p:spPr>
        <p:txBody>
          <a:bodyPr wrap="square" rtlCol="0">
            <a:spAutoFit/>
          </a:bodyPr>
          <a:lstStyle/>
          <a:p>
            <a:r>
              <a:rPr lang="en-US" altLang="ko-KR" sz="2000" dirty="0"/>
              <a:t>Regulations to prevent technology leakage should be well maintained in the process of technology transfer.</a:t>
            </a:r>
          </a:p>
        </p:txBody>
      </p:sp>
      <p:sp>
        <p:nvSpPr>
          <p:cNvPr id="16" name="TextBox 15">
            <a:extLst>
              <a:ext uri="{FF2B5EF4-FFF2-40B4-BE49-F238E27FC236}">
                <a16:creationId xmlns:a16="http://schemas.microsoft.com/office/drawing/2014/main" id="{B0742E9C-EDE4-444B-A54F-05E59DBB8FE2}"/>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9" name="TextBox 18">
            <a:extLst>
              <a:ext uri="{FF2B5EF4-FFF2-40B4-BE49-F238E27FC236}">
                <a16:creationId xmlns:a16="http://schemas.microsoft.com/office/drawing/2014/main" id="{FD2E112B-3E89-48D8-AC6F-35996409FB19}"/>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2" name="직사각형 21">
            <a:extLst>
              <a:ext uri="{FF2B5EF4-FFF2-40B4-BE49-F238E27FC236}">
                <a16:creationId xmlns:a16="http://schemas.microsoft.com/office/drawing/2014/main" id="{F93BC0E6-5670-4F5B-8E95-E563957AF9CB}"/>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9AC10E2-36AE-4C04-9B2E-E12C6D4CD810}"/>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4" name="TextBox 23">
            <a:extLst>
              <a:ext uri="{FF2B5EF4-FFF2-40B4-BE49-F238E27FC236}">
                <a16:creationId xmlns:a16="http://schemas.microsoft.com/office/drawing/2014/main" id="{EE606B9A-C611-42F9-B2E4-DCE21CA6D232}"/>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197998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7D529BA2-567E-486F-A7FB-6D2E8E91332E}"/>
              </a:ext>
            </a:extLst>
          </p:cNvPr>
          <p:cNvSpPr/>
          <p:nvPr/>
        </p:nvSpPr>
        <p:spPr>
          <a:xfrm>
            <a:off x="4" y="1268760"/>
            <a:ext cx="692536"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&amp; Cost</a:t>
            </a:r>
          </a:p>
        </p:txBody>
      </p:sp>
      <p:sp>
        <p:nvSpPr>
          <p:cNvPr id="16" name="TextBox 15">
            <a:extLst>
              <a:ext uri="{FF2B5EF4-FFF2-40B4-BE49-F238E27FC236}">
                <a16:creationId xmlns:a16="http://schemas.microsoft.com/office/drawing/2014/main" id="{ECCDF9D7-656C-48A1-857B-F85C2E95BF0E}"/>
              </a:ext>
            </a:extLst>
          </p:cNvPr>
          <p:cNvSpPr txBox="1"/>
          <p:nvPr/>
        </p:nvSpPr>
        <p:spPr>
          <a:xfrm>
            <a:off x="4355976" y="404664"/>
            <a:ext cx="3600864" cy="523220"/>
          </a:xfrm>
          <a:prstGeom prst="rect">
            <a:avLst/>
          </a:prstGeom>
          <a:noFill/>
        </p:spPr>
        <p:txBody>
          <a:bodyPr wrap="square" rtlCol="0">
            <a:spAutoFit/>
          </a:bodyPr>
          <a:lstStyle/>
          <a:p>
            <a:r>
              <a:rPr lang="en-US" altLang="ko-KR" sz="2800" dirty="0">
                <a:latin typeface="Arial Nova" panose="020B0504020202020204" pitchFamily="34" charset="0"/>
              </a:rPr>
              <a:t>[ Introduction Phase ]</a:t>
            </a:r>
            <a:endParaRPr lang="ko-KR" altLang="en-US" sz="2800" dirty="0">
              <a:latin typeface="Arial Nova" panose="020B0504020202020204" pitchFamily="34" charset="0"/>
            </a:endParaRPr>
          </a:p>
        </p:txBody>
      </p:sp>
      <p:sp>
        <p:nvSpPr>
          <p:cNvPr id="9" name="TextBox 8">
            <a:extLst>
              <a:ext uri="{FF2B5EF4-FFF2-40B4-BE49-F238E27FC236}">
                <a16:creationId xmlns:a16="http://schemas.microsoft.com/office/drawing/2014/main" id="{1FA16D96-357E-48AB-9237-A4D434935BCF}"/>
              </a:ext>
            </a:extLst>
          </p:cNvPr>
          <p:cNvSpPr txBox="1"/>
          <p:nvPr/>
        </p:nvSpPr>
        <p:spPr>
          <a:xfrm>
            <a:off x="850195" y="1274393"/>
            <a:ext cx="8442488" cy="400110"/>
          </a:xfrm>
          <a:prstGeom prst="rect">
            <a:avLst/>
          </a:prstGeom>
          <a:noFill/>
        </p:spPr>
        <p:txBody>
          <a:bodyPr wrap="square" rtlCol="0">
            <a:spAutoFit/>
          </a:bodyPr>
          <a:lstStyle/>
          <a:p>
            <a:r>
              <a:rPr lang="en-US" altLang="ko-KR" sz="2000" dirty="0">
                <a:latin typeface="Arial Nova" panose="020B0504020202020204" pitchFamily="34" charset="0"/>
              </a:rPr>
              <a:t>Technology would be applied to over 230 stores nationwide for 3 years.</a:t>
            </a:r>
          </a:p>
        </p:txBody>
      </p:sp>
      <p:sp>
        <p:nvSpPr>
          <p:cNvPr id="11" name="TextBox 10">
            <a:extLst>
              <a:ext uri="{FF2B5EF4-FFF2-40B4-BE49-F238E27FC236}">
                <a16:creationId xmlns:a16="http://schemas.microsoft.com/office/drawing/2014/main" id="{D3042851-9357-42E2-ADF0-B7787EA2A837}"/>
              </a:ext>
            </a:extLst>
          </p:cNvPr>
          <p:cNvSpPr txBox="1"/>
          <p:nvPr/>
        </p:nvSpPr>
        <p:spPr>
          <a:xfrm>
            <a:off x="4995654" y="3764552"/>
            <a:ext cx="2294068" cy="400110"/>
          </a:xfrm>
          <a:prstGeom prst="rect">
            <a:avLst/>
          </a:prstGeom>
          <a:noFill/>
        </p:spPr>
        <p:txBody>
          <a:bodyPr wrap="square" rtlCol="0">
            <a:spAutoFit/>
          </a:bodyPr>
          <a:lstStyle/>
          <a:p>
            <a:r>
              <a:rPr lang="en-US" altLang="ko-KR" sz="2000" b="1" dirty="0">
                <a:latin typeface="Arial Nova" panose="020B0504020202020204" pitchFamily="34" charset="0"/>
              </a:rPr>
              <a:t>First year : </a:t>
            </a:r>
          </a:p>
        </p:txBody>
      </p:sp>
      <p:sp>
        <p:nvSpPr>
          <p:cNvPr id="12" name="TextBox 11">
            <a:extLst>
              <a:ext uri="{FF2B5EF4-FFF2-40B4-BE49-F238E27FC236}">
                <a16:creationId xmlns:a16="http://schemas.microsoft.com/office/drawing/2014/main" id="{3AEB5EAF-DFED-4823-94FF-65D366139A75}"/>
              </a:ext>
            </a:extLst>
          </p:cNvPr>
          <p:cNvSpPr txBox="1"/>
          <p:nvPr/>
        </p:nvSpPr>
        <p:spPr>
          <a:xfrm>
            <a:off x="4995654" y="4756184"/>
            <a:ext cx="2037821" cy="400110"/>
          </a:xfrm>
          <a:prstGeom prst="rect">
            <a:avLst/>
          </a:prstGeom>
          <a:noFill/>
        </p:spPr>
        <p:txBody>
          <a:bodyPr wrap="square" rtlCol="0">
            <a:spAutoFit/>
          </a:bodyPr>
          <a:lstStyle/>
          <a:p>
            <a:r>
              <a:rPr lang="en-US" altLang="ko-KR" sz="2000" b="1" dirty="0">
                <a:latin typeface="Arial Nova" panose="020B0504020202020204" pitchFamily="34" charset="0"/>
              </a:rPr>
              <a:t>Second year : </a:t>
            </a:r>
          </a:p>
        </p:txBody>
      </p:sp>
      <p:sp>
        <p:nvSpPr>
          <p:cNvPr id="13" name="TextBox 12">
            <a:extLst>
              <a:ext uri="{FF2B5EF4-FFF2-40B4-BE49-F238E27FC236}">
                <a16:creationId xmlns:a16="http://schemas.microsoft.com/office/drawing/2014/main" id="{955A9DEF-EA62-41FC-8F17-3AC832950567}"/>
              </a:ext>
            </a:extLst>
          </p:cNvPr>
          <p:cNvSpPr txBox="1"/>
          <p:nvPr/>
        </p:nvSpPr>
        <p:spPr>
          <a:xfrm>
            <a:off x="4995654" y="5698521"/>
            <a:ext cx="1942905" cy="400110"/>
          </a:xfrm>
          <a:prstGeom prst="rect">
            <a:avLst/>
          </a:prstGeom>
          <a:noFill/>
        </p:spPr>
        <p:txBody>
          <a:bodyPr wrap="square" rtlCol="0">
            <a:spAutoFit/>
          </a:bodyPr>
          <a:lstStyle/>
          <a:p>
            <a:r>
              <a:rPr lang="en-US" altLang="ko-KR" sz="2000" b="1" dirty="0">
                <a:latin typeface="Arial Nova" panose="020B0504020202020204" pitchFamily="34" charset="0"/>
              </a:rPr>
              <a:t>Third year : </a:t>
            </a:r>
          </a:p>
        </p:txBody>
      </p:sp>
      <p:grpSp>
        <p:nvGrpSpPr>
          <p:cNvPr id="3" name="그룹 2">
            <a:extLst>
              <a:ext uri="{FF2B5EF4-FFF2-40B4-BE49-F238E27FC236}">
                <a16:creationId xmlns:a16="http://schemas.microsoft.com/office/drawing/2014/main" id="{36E8051C-BA4D-4A54-A70F-28F535FCDE73}"/>
              </a:ext>
            </a:extLst>
          </p:cNvPr>
          <p:cNvGrpSpPr/>
          <p:nvPr/>
        </p:nvGrpSpPr>
        <p:grpSpPr>
          <a:xfrm>
            <a:off x="1090136" y="1812885"/>
            <a:ext cx="3776243" cy="4591473"/>
            <a:chOff x="2379929" y="3493261"/>
            <a:chExt cx="3776243" cy="4591473"/>
          </a:xfrm>
        </p:grpSpPr>
        <p:pic>
          <p:nvPicPr>
            <p:cNvPr id="14" name="그림 13">
              <a:extLst>
                <a:ext uri="{FF2B5EF4-FFF2-40B4-BE49-F238E27FC236}">
                  <a16:creationId xmlns:a16="http://schemas.microsoft.com/office/drawing/2014/main" id="{31B01A4B-416F-4F18-B7E6-D787B8207A85}"/>
                </a:ext>
              </a:extLst>
            </p:cNvPr>
            <p:cNvPicPr>
              <a:picLocks noChangeAspect="1"/>
            </p:cNvPicPr>
            <p:nvPr/>
          </p:nvPicPr>
          <p:blipFill rotWithShape="1">
            <a:blip r:embed="rId2"/>
            <a:srcRect l="48740" t="26033" r="26003" b="18083"/>
            <a:stretch/>
          </p:blipFill>
          <p:spPr>
            <a:xfrm>
              <a:off x="2555779" y="3603760"/>
              <a:ext cx="3600393" cy="4480974"/>
            </a:xfrm>
            <a:prstGeom prst="rect">
              <a:avLst/>
            </a:prstGeom>
          </p:spPr>
        </p:pic>
        <p:sp>
          <p:nvSpPr>
            <p:cNvPr id="19" name="말풍선: 타원형 18">
              <a:extLst>
                <a:ext uri="{FF2B5EF4-FFF2-40B4-BE49-F238E27FC236}">
                  <a16:creationId xmlns:a16="http://schemas.microsoft.com/office/drawing/2014/main" id="{4B33AAB6-FFEF-4E22-A0D6-403F40D7FA0B}"/>
                </a:ext>
              </a:extLst>
            </p:cNvPr>
            <p:cNvSpPr/>
            <p:nvPr/>
          </p:nvSpPr>
          <p:spPr>
            <a:xfrm>
              <a:off x="3851916" y="3656241"/>
              <a:ext cx="648072" cy="468053"/>
            </a:xfrm>
            <a:prstGeom prst="wedgeEllipseCallout">
              <a:avLst>
                <a:gd name="adj1" fmla="val -60708"/>
                <a:gd name="adj2" fmla="val 11764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41</a:t>
              </a:r>
              <a:endParaRPr lang="ko-KR" altLang="en-US" dirty="0"/>
            </a:p>
          </p:txBody>
        </p:sp>
        <p:sp>
          <p:nvSpPr>
            <p:cNvPr id="20" name="말풍선: 타원형 19">
              <a:extLst>
                <a:ext uri="{FF2B5EF4-FFF2-40B4-BE49-F238E27FC236}">
                  <a16:creationId xmlns:a16="http://schemas.microsoft.com/office/drawing/2014/main" id="{A43E95F8-521B-4E0E-8670-3A3935830186}"/>
                </a:ext>
              </a:extLst>
            </p:cNvPr>
            <p:cNvSpPr/>
            <p:nvPr/>
          </p:nvSpPr>
          <p:spPr>
            <a:xfrm>
              <a:off x="4551287" y="4528959"/>
              <a:ext cx="614907" cy="479785"/>
            </a:xfrm>
            <a:prstGeom prst="wedgeEllipseCallout">
              <a:avLst>
                <a:gd name="adj1" fmla="val -95804"/>
                <a:gd name="adj2" fmla="val -3100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97</a:t>
              </a:r>
              <a:endParaRPr lang="ko-KR" altLang="en-US" dirty="0"/>
            </a:p>
          </p:txBody>
        </p:sp>
        <p:sp>
          <p:nvSpPr>
            <p:cNvPr id="21" name="말풍선: 타원형 20">
              <a:extLst>
                <a:ext uri="{FF2B5EF4-FFF2-40B4-BE49-F238E27FC236}">
                  <a16:creationId xmlns:a16="http://schemas.microsoft.com/office/drawing/2014/main" id="{5AD13535-A41C-42CE-B668-834E7FD1B688}"/>
                </a:ext>
              </a:extLst>
            </p:cNvPr>
            <p:cNvSpPr/>
            <p:nvPr/>
          </p:nvSpPr>
          <p:spPr>
            <a:xfrm>
              <a:off x="2686751" y="4659390"/>
              <a:ext cx="614907" cy="479785"/>
            </a:xfrm>
            <a:prstGeom prst="wedgeEllipseCallout">
              <a:avLst>
                <a:gd name="adj1" fmla="val 94927"/>
                <a:gd name="adj2" fmla="val -6622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16</a:t>
              </a:r>
              <a:endParaRPr lang="ko-KR" altLang="en-US" dirty="0"/>
            </a:p>
          </p:txBody>
        </p:sp>
        <p:sp>
          <p:nvSpPr>
            <p:cNvPr id="22" name="말풍선: 타원형 21">
              <a:extLst>
                <a:ext uri="{FF2B5EF4-FFF2-40B4-BE49-F238E27FC236}">
                  <a16:creationId xmlns:a16="http://schemas.microsoft.com/office/drawing/2014/main" id="{77636373-5CA2-4177-8745-C8BBE0AC68F1}"/>
                </a:ext>
              </a:extLst>
            </p:cNvPr>
            <p:cNvSpPr/>
            <p:nvPr/>
          </p:nvSpPr>
          <p:spPr>
            <a:xfrm>
              <a:off x="5191406" y="3493261"/>
              <a:ext cx="614907" cy="479785"/>
            </a:xfrm>
            <a:prstGeom prst="wedgeEllipseCallout">
              <a:avLst>
                <a:gd name="adj1" fmla="val -81257"/>
                <a:gd name="adj2" fmla="val 1015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3" name="말풍선: 타원형 22">
              <a:extLst>
                <a:ext uri="{FF2B5EF4-FFF2-40B4-BE49-F238E27FC236}">
                  <a16:creationId xmlns:a16="http://schemas.microsoft.com/office/drawing/2014/main" id="{47C89F4D-68A7-4E9D-BD8F-49222B8BE06B}"/>
                </a:ext>
              </a:extLst>
            </p:cNvPr>
            <p:cNvSpPr/>
            <p:nvPr/>
          </p:nvSpPr>
          <p:spPr>
            <a:xfrm>
              <a:off x="2811605" y="5692097"/>
              <a:ext cx="614907" cy="479785"/>
            </a:xfrm>
            <a:prstGeom prst="wedgeEllipseCallout">
              <a:avLst>
                <a:gd name="adj1" fmla="val 138569"/>
                <a:gd name="adj2" fmla="val -1097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28</a:t>
              </a:r>
              <a:endParaRPr lang="ko-KR" altLang="en-US" dirty="0"/>
            </a:p>
          </p:txBody>
        </p:sp>
        <p:sp>
          <p:nvSpPr>
            <p:cNvPr id="25" name="말풍선: 타원형 24">
              <a:extLst>
                <a:ext uri="{FF2B5EF4-FFF2-40B4-BE49-F238E27FC236}">
                  <a16:creationId xmlns:a16="http://schemas.microsoft.com/office/drawing/2014/main" id="{10B75DD7-2491-4A6F-AF6E-177B1DD7525E}"/>
                </a:ext>
              </a:extLst>
            </p:cNvPr>
            <p:cNvSpPr/>
            <p:nvPr/>
          </p:nvSpPr>
          <p:spPr>
            <a:xfrm>
              <a:off x="2379929" y="6396866"/>
              <a:ext cx="614907" cy="479785"/>
            </a:xfrm>
            <a:prstGeom prst="wedgeEllipseCallout">
              <a:avLst>
                <a:gd name="adj1" fmla="val 159581"/>
                <a:gd name="adj2" fmla="val 3321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28" name="말풍선: 타원형 27">
              <a:extLst>
                <a:ext uri="{FF2B5EF4-FFF2-40B4-BE49-F238E27FC236}">
                  <a16:creationId xmlns:a16="http://schemas.microsoft.com/office/drawing/2014/main" id="{B1104C06-3741-4D25-889E-DB22A57CB9AE}"/>
                </a:ext>
              </a:extLst>
            </p:cNvPr>
            <p:cNvSpPr/>
            <p:nvPr/>
          </p:nvSpPr>
          <p:spPr>
            <a:xfrm>
              <a:off x="5390384" y="7501844"/>
              <a:ext cx="614907" cy="479785"/>
            </a:xfrm>
            <a:prstGeom prst="wedgeEllipseCallout">
              <a:avLst>
                <a:gd name="adj1" fmla="val -48930"/>
                <a:gd name="adj2" fmla="val -21744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33</a:t>
              </a:r>
              <a:endParaRPr lang="ko-KR" altLang="en-US" dirty="0"/>
            </a:p>
          </p:txBody>
        </p:sp>
      </p:grpSp>
      <p:sp>
        <p:nvSpPr>
          <p:cNvPr id="29" name="TextBox 28">
            <a:extLst>
              <a:ext uri="{FF2B5EF4-FFF2-40B4-BE49-F238E27FC236}">
                <a16:creationId xmlns:a16="http://schemas.microsoft.com/office/drawing/2014/main" id="{1DEA510B-77AF-483F-9679-0779F9485083}"/>
              </a:ext>
            </a:extLst>
          </p:cNvPr>
          <p:cNvSpPr txBox="1"/>
          <p:nvPr/>
        </p:nvSpPr>
        <p:spPr>
          <a:xfrm>
            <a:off x="4995654" y="4118506"/>
            <a:ext cx="3460776" cy="400110"/>
          </a:xfrm>
          <a:prstGeom prst="rect">
            <a:avLst/>
          </a:prstGeom>
          <a:noFill/>
        </p:spPr>
        <p:txBody>
          <a:bodyPr wrap="square" rtlCol="0">
            <a:spAutoFit/>
          </a:bodyPr>
          <a:lstStyle/>
          <a:p>
            <a:r>
              <a:rPr lang="en-US" altLang="ko-KR" sz="2000" dirty="0">
                <a:latin typeface="Arial Nova" panose="020B0504020202020204" pitchFamily="34" charset="0"/>
              </a:rPr>
              <a:t>Seoul + Busan	= 74 stores</a:t>
            </a:r>
          </a:p>
        </p:txBody>
      </p:sp>
      <p:sp>
        <p:nvSpPr>
          <p:cNvPr id="30" name="TextBox 29">
            <a:extLst>
              <a:ext uri="{FF2B5EF4-FFF2-40B4-BE49-F238E27FC236}">
                <a16:creationId xmlns:a16="http://schemas.microsoft.com/office/drawing/2014/main" id="{3F168DDC-24CB-4230-B682-AB247BDE248E}"/>
              </a:ext>
            </a:extLst>
          </p:cNvPr>
          <p:cNvSpPr txBox="1"/>
          <p:nvPr/>
        </p:nvSpPr>
        <p:spPr>
          <a:xfrm>
            <a:off x="4995654" y="5060843"/>
            <a:ext cx="3460776" cy="400110"/>
          </a:xfrm>
          <a:prstGeom prst="rect">
            <a:avLst/>
          </a:prstGeom>
          <a:noFill/>
        </p:spPr>
        <p:txBody>
          <a:bodyPr wrap="square" rtlCol="0">
            <a:spAutoFit/>
          </a:bodyPr>
          <a:lstStyle/>
          <a:p>
            <a:r>
              <a:rPr lang="en-US" altLang="ko-KR" sz="2000" dirty="0" err="1">
                <a:latin typeface="Arial Nova" panose="020B0504020202020204" pitchFamily="34" charset="0"/>
              </a:rPr>
              <a:t>Kyungki</a:t>
            </a:r>
            <a:r>
              <a:rPr lang="en-US" altLang="ko-KR" sz="2000" dirty="0">
                <a:latin typeface="Arial Nova" panose="020B0504020202020204" pitchFamily="34" charset="0"/>
              </a:rPr>
              <a:t> 	= 97 stores</a:t>
            </a:r>
          </a:p>
        </p:txBody>
      </p:sp>
      <p:sp>
        <p:nvSpPr>
          <p:cNvPr id="31" name="TextBox 30">
            <a:extLst>
              <a:ext uri="{FF2B5EF4-FFF2-40B4-BE49-F238E27FC236}">
                <a16:creationId xmlns:a16="http://schemas.microsoft.com/office/drawing/2014/main" id="{0C2E4052-0EFD-4DB5-8704-CF6BC4DA309E}"/>
              </a:ext>
            </a:extLst>
          </p:cNvPr>
          <p:cNvSpPr txBox="1"/>
          <p:nvPr/>
        </p:nvSpPr>
        <p:spPr>
          <a:xfrm>
            <a:off x="4995654" y="6002191"/>
            <a:ext cx="3460776" cy="400110"/>
          </a:xfrm>
          <a:prstGeom prst="rect">
            <a:avLst/>
          </a:prstGeom>
          <a:noFill/>
        </p:spPr>
        <p:txBody>
          <a:bodyPr wrap="square" rtlCol="0">
            <a:spAutoFit/>
          </a:bodyPr>
          <a:lstStyle/>
          <a:p>
            <a:r>
              <a:rPr lang="en-US" altLang="ko-KR" sz="2000" dirty="0">
                <a:latin typeface="Arial Nova" panose="020B0504020202020204" pitchFamily="34" charset="0"/>
              </a:rPr>
              <a:t>Rest of stores 	= 59 stores</a:t>
            </a:r>
          </a:p>
        </p:txBody>
      </p:sp>
      <p:sp>
        <p:nvSpPr>
          <p:cNvPr id="32" name="TextBox 31">
            <a:extLst>
              <a:ext uri="{FF2B5EF4-FFF2-40B4-BE49-F238E27FC236}">
                <a16:creationId xmlns:a16="http://schemas.microsoft.com/office/drawing/2014/main" id="{0E207C64-CAC2-4465-8E8E-52E9930F1B88}"/>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33" name="TextBox 32">
            <a:extLst>
              <a:ext uri="{FF2B5EF4-FFF2-40B4-BE49-F238E27FC236}">
                <a16:creationId xmlns:a16="http://schemas.microsoft.com/office/drawing/2014/main" id="{56180706-3B8F-45FB-BCD6-2E06A6D08A22}"/>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5" name="TextBox 34">
            <a:extLst>
              <a:ext uri="{FF2B5EF4-FFF2-40B4-BE49-F238E27FC236}">
                <a16:creationId xmlns:a16="http://schemas.microsoft.com/office/drawing/2014/main" id="{319E6EA4-D8AF-415C-A116-BEB3A038C023}"/>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6" name="TextBox 35">
            <a:extLst>
              <a:ext uri="{FF2B5EF4-FFF2-40B4-BE49-F238E27FC236}">
                <a16:creationId xmlns:a16="http://schemas.microsoft.com/office/drawing/2014/main" id="{1A92AA95-978B-490D-A32B-CB2F1559FA21}"/>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05688927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&amp; Cost</a:t>
            </a:r>
          </a:p>
        </p:txBody>
      </p:sp>
      <p:sp>
        <p:nvSpPr>
          <p:cNvPr id="16" name="TextBox 15">
            <a:extLst>
              <a:ext uri="{FF2B5EF4-FFF2-40B4-BE49-F238E27FC236}">
                <a16:creationId xmlns:a16="http://schemas.microsoft.com/office/drawing/2014/main" id="{ECCDF9D7-656C-48A1-857B-F85C2E95BF0E}"/>
              </a:ext>
            </a:extLst>
          </p:cNvPr>
          <p:cNvSpPr txBox="1"/>
          <p:nvPr/>
        </p:nvSpPr>
        <p:spPr>
          <a:xfrm>
            <a:off x="4355976" y="404664"/>
            <a:ext cx="4527764" cy="523220"/>
          </a:xfrm>
          <a:prstGeom prst="rect">
            <a:avLst/>
          </a:prstGeom>
          <a:noFill/>
        </p:spPr>
        <p:txBody>
          <a:bodyPr wrap="square" rtlCol="0">
            <a:spAutoFit/>
          </a:bodyPr>
          <a:lstStyle/>
          <a:p>
            <a:r>
              <a:rPr lang="en-US" altLang="ko-KR" sz="2800" dirty="0">
                <a:latin typeface="Arial Nova" panose="020B0504020202020204" pitchFamily="34" charset="0"/>
              </a:rPr>
              <a:t>[ Criteria ]</a:t>
            </a:r>
            <a:endParaRPr lang="ko-KR" altLang="en-US" sz="2800" dirty="0">
              <a:latin typeface="Arial Nova" panose="020B0504020202020204" pitchFamily="34" charset="0"/>
            </a:endParaRPr>
          </a:p>
        </p:txBody>
      </p:sp>
      <p:pic>
        <p:nvPicPr>
          <p:cNvPr id="11" name="그림 10">
            <a:extLst>
              <a:ext uri="{FF2B5EF4-FFF2-40B4-BE49-F238E27FC236}">
                <a16:creationId xmlns:a16="http://schemas.microsoft.com/office/drawing/2014/main" id="{CB67877C-B7F3-4183-BE17-28E998E28968}"/>
              </a:ext>
            </a:extLst>
          </p:cNvPr>
          <p:cNvPicPr>
            <a:picLocks noChangeAspect="1"/>
          </p:cNvPicPr>
          <p:nvPr/>
        </p:nvPicPr>
        <p:blipFill rotWithShape="1">
          <a:blip r:embed="rId2"/>
          <a:srcRect l="24406" t="9401" r="24994" b="5201"/>
          <a:stretch/>
        </p:blipFill>
        <p:spPr>
          <a:xfrm>
            <a:off x="1873379" y="1457363"/>
            <a:ext cx="5004664" cy="4751089"/>
          </a:xfrm>
          <a:prstGeom prst="rect">
            <a:avLst/>
          </a:prstGeom>
        </p:spPr>
      </p:pic>
      <p:sp>
        <p:nvSpPr>
          <p:cNvPr id="23" name="TextBox 22">
            <a:extLst>
              <a:ext uri="{FF2B5EF4-FFF2-40B4-BE49-F238E27FC236}">
                <a16:creationId xmlns:a16="http://schemas.microsoft.com/office/drawing/2014/main" id="{1468FDFD-7A65-44C3-BCF1-FC5A33D9D1FB}"/>
              </a:ext>
            </a:extLst>
          </p:cNvPr>
          <p:cNvSpPr txBox="1"/>
          <p:nvPr/>
        </p:nvSpPr>
        <p:spPr>
          <a:xfrm>
            <a:off x="1376107" y="6275676"/>
            <a:ext cx="6525812" cy="384721"/>
          </a:xfrm>
          <a:prstGeom prst="rect">
            <a:avLst/>
          </a:prstGeom>
          <a:noFill/>
        </p:spPr>
        <p:txBody>
          <a:bodyPr wrap="square" rtlCol="0">
            <a:spAutoFit/>
          </a:bodyPr>
          <a:lstStyle/>
          <a:p>
            <a:r>
              <a:rPr lang="en-US" altLang="ko-KR" sz="1900" dirty="0">
                <a:latin typeface="Arial Nova" panose="020B0504020202020204" pitchFamily="34" charset="0"/>
              </a:rPr>
              <a:t>For analyzing the change of B&amp;C, use financial statements </a:t>
            </a:r>
            <a:endParaRPr lang="ko-KR" altLang="en-US" dirty="0">
              <a:latin typeface="Arial Nova" panose="020B0504020202020204" pitchFamily="34" charset="0"/>
            </a:endParaRPr>
          </a:p>
        </p:txBody>
      </p:sp>
      <p:sp>
        <p:nvSpPr>
          <p:cNvPr id="25" name="직사각형 24">
            <a:extLst>
              <a:ext uri="{FF2B5EF4-FFF2-40B4-BE49-F238E27FC236}">
                <a16:creationId xmlns:a16="http://schemas.microsoft.com/office/drawing/2014/main" id="{D29E15A7-E60D-49C0-81EB-C257F227CEF1}"/>
              </a:ext>
            </a:extLst>
          </p:cNvPr>
          <p:cNvSpPr/>
          <p:nvPr/>
        </p:nvSpPr>
        <p:spPr>
          <a:xfrm>
            <a:off x="5186587" y="3844606"/>
            <a:ext cx="504056" cy="23638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별: 꼭짓점 5개 27">
            <a:extLst>
              <a:ext uri="{FF2B5EF4-FFF2-40B4-BE49-F238E27FC236}">
                <a16:creationId xmlns:a16="http://schemas.microsoft.com/office/drawing/2014/main" id="{AE085F89-C17D-4420-95DC-F306F5C27B68}"/>
              </a:ext>
            </a:extLst>
          </p:cNvPr>
          <p:cNvSpPr/>
          <p:nvPr/>
        </p:nvSpPr>
        <p:spPr>
          <a:xfrm>
            <a:off x="5043659" y="6025404"/>
            <a:ext cx="285856" cy="250272"/>
          </a:xfrm>
          <a:prstGeom prst="star5">
            <a:avLst>
              <a:gd name="adj" fmla="val 26305"/>
              <a:gd name="hf" fmla="val 105146"/>
              <a:gd name="vf" fmla="val 110557"/>
            </a:avLst>
          </a:prstGeom>
          <a:solidFill>
            <a:srgbClr val="FFFF0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0D66D-8AA6-40B6-ACE9-2B58EC8C533B}"/>
              </a:ext>
            </a:extLst>
          </p:cNvPr>
          <p:cNvSpPr txBox="1"/>
          <p:nvPr/>
        </p:nvSpPr>
        <p:spPr>
          <a:xfrm>
            <a:off x="5611540" y="3620573"/>
            <a:ext cx="2016224" cy="369332"/>
          </a:xfrm>
          <a:prstGeom prst="rect">
            <a:avLst/>
          </a:prstGeom>
          <a:solidFill>
            <a:schemeClr val="bg1"/>
          </a:solidFill>
          <a:ln w="19050">
            <a:solidFill>
              <a:srgbClr val="FFFF00"/>
            </a:solidFill>
          </a:ln>
        </p:spPr>
        <p:txBody>
          <a:bodyPr wrap="square" rtlCol="0">
            <a:spAutoFit/>
          </a:bodyPr>
          <a:lstStyle/>
          <a:p>
            <a:r>
              <a:rPr lang="en-US" altLang="ko-KR" dirty="0">
                <a:latin typeface="Arial Nova" panose="020B0504020202020204" pitchFamily="34" charset="0"/>
              </a:rPr>
              <a:t>Criteria of change</a:t>
            </a:r>
            <a:endParaRPr lang="ko-KR" altLang="en-US" dirty="0">
              <a:latin typeface="Arial Nova" panose="020B0504020202020204" pitchFamily="34" charset="0"/>
            </a:endParaRPr>
          </a:p>
        </p:txBody>
      </p:sp>
      <p:sp>
        <p:nvSpPr>
          <p:cNvPr id="14" name="직사각형 13">
            <a:extLst>
              <a:ext uri="{FF2B5EF4-FFF2-40B4-BE49-F238E27FC236}">
                <a16:creationId xmlns:a16="http://schemas.microsoft.com/office/drawing/2014/main" id="{830B31FB-9816-4CA1-BBCE-53D81A6A6461}"/>
              </a:ext>
            </a:extLst>
          </p:cNvPr>
          <p:cNvSpPr/>
          <p:nvPr/>
        </p:nvSpPr>
        <p:spPr>
          <a:xfrm>
            <a:off x="4" y="1268760"/>
            <a:ext cx="692536"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DA14E18-EEA2-41A0-A983-3BFDEB3D59F6}"/>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20" name="TextBox 19">
            <a:extLst>
              <a:ext uri="{FF2B5EF4-FFF2-40B4-BE49-F238E27FC236}">
                <a16:creationId xmlns:a16="http://schemas.microsoft.com/office/drawing/2014/main" id="{6108E6E1-D37D-4960-960E-514C164A3394}"/>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1" name="TextBox 20">
            <a:extLst>
              <a:ext uri="{FF2B5EF4-FFF2-40B4-BE49-F238E27FC236}">
                <a16:creationId xmlns:a16="http://schemas.microsoft.com/office/drawing/2014/main" id="{6D0C88D7-CC2D-424C-9E29-6AEFC75A3527}"/>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2" name="TextBox 21">
            <a:extLst>
              <a:ext uri="{FF2B5EF4-FFF2-40B4-BE49-F238E27FC236}">
                <a16:creationId xmlns:a16="http://schemas.microsoft.com/office/drawing/2014/main" id="{EAF5FAF5-A583-47CE-9A6A-6C84E1A74147}"/>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03217401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&amp; Cost</a:t>
            </a:r>
          </a:p>
        </p:txBody>
      </p:sp>
      <p:sp>
        <p:nvSpPr>
          <p:cNvPr id="16" name="TextBox 15">
            <a:extLst>
              <a:ext uri="{FF2B5EF4-FFF2-40B4-BE49-F238E27FC236}">
                <a16:creationId xmlns:a16="http://schemas.microsoft.com/office/drawing/2014/main" id="{ECCDF9D7-656C-48A1-857B-F85C2E95BF0E}"/>
              </a:ext>
            </a:extLst>
          </p:cNvPr>
          <p:cNvSpPr txBox="1"/>
          <p:nvPr/>
        </p:nvSpPr>
        <p:spPr>
          <a:xfrm>
            <a:off x="4355976" y="404664"/>
            <a:ext cx="4527764" cy="523220"/>
          </a:xfrm>
          <a:prstGeom prst="rect">
            <a:avLst/>
          </a:prstGeom>
          <a:noFill/>
        </p:spPr>
        <p:txBody>
          <a:bodyPr wrap="square" rtlCol="0">
            <a:spAutoFit/>
          </a:bodyPr>
          <a:lstStyle/>
          <a:p>
            <a:r>
              <a:rPr lang="en-US" altLang="ko-KR" sz="2800" dirty="0">
                <a:latin typeface="Arial Nova" panose="020B0504020202020204" pitchFamily="34" charset="0"/>
              </a:rPr>
              <a:t>[ Criteria ]</a:t>
            </a:r>
            <a:endParaRPr lang="ko-KR" altLang="en-US" sz="2800" dirty="0">
              <a:latin typeface="Arial Nova" panose="020B0504020202020204" pitchFamily="34" charset="0"/>
            </a:endParaRPr>
          </a:p>
        </p:txBody>
      </p:sp>
      <p:pic>
        <p:nvPicPr>
          <p:cNvPr id="14" name="그림 13">
            <a:extLst>
              <a:ext uri="{FF2B5EF4-FFF2-40B4-BE49-F238E27FC236}">
                <a16:creationId xmlns:a16="http://schemas.microsoft.com/office/drawing/2014/main" id="{26E6CF37-0A31-4FB9-9EE1-1940AE1F8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4005064"/>
            <a:ext cx="7660234" cy="1932865"/>
          </a:xfrm>
          <a:prstGeom prst="rect">
            <a:avLst/>
          </a:prstGeom>
        </p:spPr>
      </p:pic>
      <p:sp>
        <p:nvSpPr>
          <p:cNvPr id="19" name="TextBox 18">
            <a:extLst>
              <a:ext uri="{FF2B5EF4-FFF2-40B4-BE49-F238E27FC236}">
                <a16:creationId xmlns:a16="http://schemas.microsoft.com/office/drawing/2014/main" id="{6A92118D-12EB-4034-B61A-AC759EB21B97}"/>
              </a:ext>
            </a:extLst>
          </p:cNvPr>
          <p:cNvSpPr txBox="1"/>
          <p:nvPr/>
        </p:nvSpPr>
        <p:spPr>
          <a:xfrm>
            <a:off x="4983366" y="2515623"/>
            <a:ext cx="2016223" cy="646331"/>
          </a:xfrm>
          <a:prstGeom prst="rect">
            <a:avLst/>
          </a:prstGeom>
          <a:noFill/>
        </p:spPr>
        <p:txBody>
          <a:bodyPr wrap="square" rtlCol="0">
            <a:spAutoFit/>
          </a:bodyPr>
          <a:lstStyle/>
          <a:p>
            <a:r>
              <a:rPr lang="en-US" altLang="ko-KR" dirty="0">
                <a:latin typeface="Arial Nova" panose="020B0504020202020204" pitchFamily="34" charset="0"/>
              </a:rPr>
              <a:t>EMART everyday</a:t>
            </a:r>
          </a:p>
          <a:p>
            <a:r>
              <a:rPr lang="en-US" altLang="ko-KR" dirty="0">
                <a:latin typeface="Arial Nova" panose="020B0504020202020204" pitchFamily="34" charset="0"/>
              </a:rPr>
              <a:t>In </a:t>
            </a:r>
            <a:r>
              <a:rPr lang="en-US" altLang="ko-KR" dirty="0" err="1">
                <a:latin typeface="Arial Nova" panose="020B0504020202020204" pitchFamily="34" charset="0"/>
              </a:rPr>
              <a:t>ChangDong</a:t>
            </a:r>
            <a:endParaRPr lang="ko-KR" altLang="en-US" dirty="0">
              <a:latin typeface="Arial Nova" panose="020B0504020202020204" pitchFamily="34" charset="0"/>
            </a:endParaRPr>
          </a:p>
        </p:txBody>
      </p:sp>
      <p:sp>
        <p:nvSpPr>
          <p:cNvPr id="20" name="화살표: 아래쪽 19">
            <a:extLst>
              <a:ext uri="{FF2B5EF4-FFF2-40B4-BE49-F238E27FC236}">
                <a16:creationId xmlns:a16="http://schemas.microsoft.com/office/drawing/2014/main" id="{29EAAE9C-F265-4FF7-9B20-F7FF8A58B8EE}"/>
              </a:ext>
            </a:extLst>
          </p:cNvPr>
          <p:cNvSpPr/>
          <p:nvPr/>
        </p:nvSpPr>
        <p:spPr>
          <a:xfrm rot="16200000">
            <a:off x="6759621" y="2828255"/>
            <a:ext cx="360040" cy="5040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1067B24-6E38-413B-BAD4-0446875EB7DC}"/>
              </a:ext>
            </a:extLst>
          </p:cNvPr>
          <p:cNvSpPr txBox="1"/>
          <p:nvPr/>
        </p:nvSpPr>
        <p:spPr>
          <a:xfrm>
            <a:off x="7206451" y="2880226"/>
            <a:ext cx="1689465" cy="400110"/>
          </a:xfrm>
          <a:prstGeom prst="rect">
            <a:avLst/>
          </a:prstGeom>
          <a:noFill/>
        </p:spPr>
        <p:txBody>
          <a:bodyPr wrap="square" rtlCol="0">
            <a:spAutoFit/>
          </a:bodyPr>
          <a:lstStyle/>
          <a:p>
            <a:r>
              <a:rPr lang="en-US" altLang="ko-KR" sz="2000" b="1" dirty="0"/>
              <a:t>245 </a:t>
            </a:r>
            <a:r>
              <a:rPr lang="en-US" altLang="ko-KR" sz="2000" b="1" dirty="0" err="1"/>
              <a:t>pyoung</a:t>
            </a:r>
            <a:endParaRPr lang="ko-KR" altLang="en-US" sz="2000" b="1" dirty="0"/>
          </a:p>
        </p:txBody>
      </p:sp>
      <p:sp>
        <p:nvSpPr>
          <p:cNvPr id="22" name="TextBox 21">
            <a:extLst>
              <a:ext uri="{FF2B5EF4-FFF2-40B4-BE49-F238E27FC236}">
                <a16:creationId xmlns:a16="http://schemas.microsoft.com/office/drawing/2014/main" id="{9B02A877-81D3-4397-9B8B-F60A8C0A844C}"/>
              </a:ext>
            </a:extLst>
          </p:cNvPr>
          <p:cNvSpPr txBox="1"/>
          <p:nvPr/>
        </p:nvSpPr>
        <p:spPr>
          <a:xfrm>
            <a:off x="3843236" y="6023312"/>
            <a:ext cx="4896535" cy="461665"/>
          </a:xfrm>
          <a:prstGeom prst="rect">
            <a:avLst/>
          </a:prstGeom>
          <a:noFill/>
        </p:spPr>
        <p:txBody>
          <a:bodyPr wrap="square" rtlCol="0">
            <a:spAutoFit/>
          </a:bodyPr>
          <a:lstStyle/>
          <a:p>
            <a:r>
              <a:rPr lang="en-US" altLang="ko-KR" sz="2400" dirty="0"/>
              <a:t>OPEN AM10:00 – CLOSE PM11:00</a:t>
            </a:r>
            <a:endParaRPr lang="ko-KR" altLang="en-US" sz="2400" dirty="0"/>
          </a:p>
        </p:txBody>
      </p:sp>
      <p:pic>
        <p:nvPicPr>
          <p:cNvPr id="29" name="그림 28">
            <a:extLst>
              <a:ext uri="{FF2B5EF4-FFF2-40B4-BE49-F238E27FC236}">
                <a16:creationId xmlns:a16="http://schemas.microsoft.com/office/drawing/2014/main" id="{F4699A43-2774-4500-8029-F86FDF634CB6}"/>
              </a:ext>
            </a:extLst>
          </p:cNvPr>
          <p:cNvPicPr>
            <a:picLocks noChangeAspect="1"/>
          </p:cNvPicPr>
          <p:nvPr/>
        </p:nvPicPr>
        <p:blipFill>
          <a:blip r:embed="rId3"/>
          <a:stretch>
            <a:fillRect/>
          </a:stretch>
        </p:blipFill>
        <p:spPr>
          <a:xfrm>
            <a:off x="1049312" y="1799531"/>
            <a:ext cx="3640317" cy="1990798"/>
          </a:xfrm>
          <a:prstGeom prst="rect">
            <a:avLst/>
          </a:prstGeom>
        </p:spPr>
      </p:pic>
      <p:sp>
        <p:nvSpPr>
          <p:cNvPr id="30" name="TextBox 29">
            <a:extLst>
              <a:ext uri="{FF2B5EF4-FFF2-40B4-BE49-F238E27FC236}">
                <a16:creationId xmlns:a16="http://schemas.microsoft.com/office/drawing/2014/main" id="{E3B0EFD2-1BBE-43BC-AD0E-33A64768D75B}"/>
              </a:ext>
            </a:extLst>
          </p:cNvPr>
          <p:cNvSpPr txBox="1"/>
          <p:nvPr/>
        </p:nvSpPr>
        <p:spPr>
          <a:xfrm>
            <a:off x="971600" y="1325381"/>
            <a:ext cx="6678986" cy="400110"/>
          </a:xfrm>
          <a:prstGeom prst="rect">
            <a:avLst/>
          </a:prstGeom>
          <a:noFill/>
        </p:spPr>
        <p:txBody>
          <a:bodyPr wrap="square" rtlCol="0">
            <a:spAutoFit/>
          </a:bodyPr>
          <a:lstStyle/>
          <a:p>
            <a:r>
              <a:rPr lang="en-US" altLang="ko-KR" sz="2000" dirty="0">
                <a:latin typeface="Arial Nova" panose="020B0504020202020204" pitchFamily="34" charset="0"/>
              </a:rPr>
              <a:t>By Interview with manager in </a:t>
            </a:r>
            <a:r>
              <a:rPr lang="en-US" altLang="ko-KR" sz="2000" u="sng" dirty="0" err="1">
                <a:latin typeface="Arial Nova" panose="020B0504020202020204" pitchFamily="34" charset="0"/>
              </a:rPr>
              <a:t>Emart</a:t>
            </a:r>
            <a:r>
              <a:rPr lang="en-US" altLang="ko-KR" sz="2000" u="sng" dirty="0">
                <a:latin typeface="Arial Nova" panose="020B0504020202020204" pitchFamily="34" charset="0"/>
              </a:rPr>
              <a:t> everyday </a:t>
            </a:r>
            <a:r>
              <a:rPr lang="en-US" altLang="ko-KR" sz="2000" u="sng" dirty="0" err="1">
                <a:latin typeface="Arial Nova" panose="020B0504020202020204" pitchFamily="34" charset="0"/>
              </a:rPr>
              <a:t>ChangDong</a:t>
            </a:r>
            <a:endParaRPr lang="ko-KR" altLang="en-US" sz="2000" u="sng" dirty="0">
              <a:latin typeface="Arial Nova" panose="020B0504020202020204" pitchFamily="34" charset="0"/>
            </a:endParaRPr>
          </a:p>
        </p:txBody>
      </p:sp>
      <p:sp>
        <p:nvSpPr>
          <p:cNvPr id="23" name="직사각형 22">
            <a:extLst>
              <a:ext uri="{FF2B5EF4-FFF2-40B4-BE49-F238E27FC236}">
                <a16:creationId xmlns:a16="http://schemas.microsoft.com/office/drawing/2014/main" id="{B4D169B3-16B9-47F3-9913-B7689F990706}"/>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43320AA-B869-4034-A824-9901B7B3F5AD}"/>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28" name="TextBox 27">
            <a:extLst>
              <a:ext uri="{FF2B5EF4-FFF2-40B4-BE49-F238E27FC236}">
                <a16:creationId xmlns:a16="http://schemas.microsoft.com/office/drawing/2014/main" id="{6FE7E0E2-7FE2-4A1E-911B-DE99D2A7D12B}"/>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1" name="TextBox 30">
            <a:extLst>
              <a:ext uri="{FF2B5EF4-FFF2-40B4-BE49-F238E27FC236}">
                <a16:creationId xmlns:a16="http://schemas.microsoft.com/office/drawing/2014/main" id="{3187F706-367C-4483-8DE5-20C5066901D2}"/>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2" name="TextBox 31">
            <a:extLst>
              <a:ext uri="{FF2B5EF4-FFF2-40B4-BE49-F238E27FC236}">
                <a16:creationId xmlns:a16="http://schemas.microsoft.com/office/drawing/2014/main" id="{1CAE69CB-397B-4571-BF0B-27BBF7A819F5}"/>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71241105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1015663"/>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ITEM Description</a:t>
            </a:r>
          </a:p>
        </p:txBody>
      </p:sp>
      <p:pic>
        <p:nvPicPr>
          <p:cNvPr id="2" name="그림 1">
            <a:extLst>
              <a:ext uri="{FF2B5EF4-FFF2-40B4-BE49-F238E27FC236}">
                <a16:creationId xmlns:a16="http://schemas.microsoft.com/office/drawing/2014/main" id="{3E267ACF-398C-4A0C-9758-83C50A690D60}"/>
              </a:ext>
            </a:extLst>
          </p:cNvPr>
          <p:cNvPicPr>
            <a:picLocks noChangeAspect="1"/>
          </p:cNvPicPr>
          <p:nvPr/>
        </p:nvPicPr>
        <p:blipFill>
          <a:blip r:embed="rId2"/>
          <a:stretch>
            <a:fillRect/>
          </a:stretch>
        </p:blipFill>
        <p:spPr>
          <a:xfrm>
            <a:off x="765456" y="1996391"/>
            <a:ext cx="8199032" cy="2804932"/>
          </a:xfrm>
          <a:prstGeom prst="rect">
            <a:avLst/>
          </a:prstGeom>
        </p:spPr>
      </p:pic>
      <p:sp>
        <p:nvSpPr>
          <p:cNvPr id="3" name="TextBox 2">
            <a:extLst>
              <a:ext uri="{FF2B5EF4-FFF2-40B4-BE49-F238E27FC236}">
                <a16:creationId xmlns:a16="http://schemas.microsoft.com/office/drawing/2014/main" id="{05E73AB6-4D4D-4BA1-8EE0-489333271B11}"/>
              </a:ext>
            </a:extLst>
          </p:cNvPr>
          <p:cNvSpPr txBox="1"/>
          <p:nvPr/>
        </p:nvSpPr>
        <p:spPr>
          <a:xfrm>
            <a:off x="790262" y="4913873"/>
            <a:ext cx="8163144" cy="1323439"/>
          </a:xfrm>
          <a:prstGeom prst="rect">
            <a:avLst/>
          </a:prstGeom>
          <a:noFill/>
        </p:spPr>
        <p:txBody>
          <a:bodyPr wrap="square" rtlCol="0">
            <a:spAutoFit/>
          </a:bodyPr>
          <a:lstStyle/>
          <a:p>
            <a:pPr marL="342900" indent="-342900">
              <a:buFont typeface="+mj-lt"/>
              <a:buAutoNum type="arabicPeriod"/>
            </a:pPr>
            <a:r>
              <a:rPr lang="en-US" altLang="ko-KR" sz="1600" dirty="0"/>
              <a:t>After signing on with a smartphone, they enter the </a:t>
            </a:r>
            <a:r>
              <a:rPr lang="en-US" altLang="ko-KR" sz="1600" dirty="0" err="1"/>
              <a:t>Amazongo</a:t>
            </a:r>
            <a:r>
              <a:rPr lang="en-US" altLang="ko-KR" sz="1600" dirty="0"/>
              <a:t> store.</a:t>
            </a:r>
          </a:p>
          <a:p>
            <a:pPr marL="342900" indent="-342900">
              <a:buFont typeface="+mj-lt"/>
              <a:buAutoNum type="arabicPeriod"/>
            </a:pPr>
            <a:r>
              <a:rPr lang="en-US" altLang="ko-KR" sz="1600" dirty="0"/>
              <a:t>You can carry the goods and leave the store without paying process in the store.</a:t>
            </a:r>
          </a:p>
          <a:p>
            <a:pPr marL="342900" indent="-342900">
              <a:buFont typeface="+mj-lt"/>
              <a:buAutoNum type="arabicPeriod"/>
            </a:pPr>
            <a:r>
              <a:rPr lang="en-US" altLang="ko-KR" sz="1600" dirty="0"/>
              <a:t>The details of automatic payment can be checked with a smartphone in </a:t>
            </a:r>
            <a:r>
              <a:rPr lang="en-US" altLang="ko-KR" sz="1600" dirty="0" err="1"/>
              <a:t>Amazongo</a:t>
            </a:r>
            <a:r>
              <a:rPr lang="en-US" altLang="ko-KR" sz="1600" dirty="0"/>
              <a:t> Application.</a:t>
            </a:r>
          </a:p>
          <a:p>
            <a:pPr marL="342900" indent="-342900">
              <a:buFont typeface="+mj-lt"/>
              <a:buAutoNum type="arabicPeriod"/>
            </a:pPr>
            <a:endParaRPr lang="ko-KR" altLang="en-US" sz="1600" dirty="0"/>
          </a:p>
        </p:txBody>
      </p:sp>
      <p:sp>
        <p:nvSpPr>
          <p:cNvPr id="19" name="TextBox 18">
            <a:extLst>
              <a:ext uri="{FF2B5EF4-FFF2-40B4-BE49-F238E27FC236}">
                <a16:creationId xmlns:a16="http://schemas.microsoft.com/office/drawing/2014/main" id="{79742987-7A93-4C95-9105-02A510CC1068}"/>
              </a:ext>
            </a:extLst>
          </p:cNvPr>
          <p:cNvSpPr txBox="1"/>
          <p:nvPr/>
        </p:nvSpPr>
        <p:spPr>
          <a:xfrm>
            <a:off x="4918270" y="1419053"/>
            <a:ext cx="3969016" cy="577338"/>
          </a:xfrm>
          <a:prstGeom prst="rect">
            <a:avLst/>
          </a:prstGeom>
          <a:noFill/>
        </p:spPr>
        <p:txBody>
          <a:bodyPr wrap="square" rtlCol="0">
            <a:spAutoFit/>
          </a:bodyPr>
          <a:lstStyle/>
          <a:p>
            <a:pPr>
              <a:lnSpc>
                <a:spcPct val="150000"/>
              </a:lnSpc>
            </a:pPr>
            <a:r>
              <a:rPr lang="en-US" altLang="ko-KR" sz="2400" dirty="0" err="1">
                <a:ln>
                  <a:solidFill>
                    <a:schemeClr val="tx1">
                      <a:alpha val="30000"/>
                    </a:schemeClr>
                  </a:solidFill>
                </a:ln>
                <a:solidFill>
                  <a:srgbClr val="272123"/>
                </a:solidFill>
                <a:latin typeface="Arial Nova" panose="020B0504020202020204" pitchFamily="34" charset="0"/>
                <a:ea typeface="나눔고딕" pitchFamily="50" charset="-127"/>
              </a:rPr>
              <a:t>Amazongo</a:t>
            </a:r>
            <a:r>
              <a:rPr lang="en-US" altLang="ko-KR" sz="2400" dirty="0">
                <a:ln>
                  <a:solidFill>
                    <a:schemeClr val="tx1">
                      <a:alpha val="30000"/>
                    </a:schemeClr>
                  </a:solidFill>
                </a:ln>
                <a:solidFill>
                  <a:srgbClr val="272123"/>
                </a:solidFill>
                <a:latin typeface="Arial Nova" panose="020B0504020202020204" pitchFamily="34" charset="0"/>
                <a:ea typeface="나눔고딕" pitchFamily="50" charset="-127"/>
              </a:rPr>
              <a:t> </a:t>
            </a:r>
            <a:r>
              <a:rPr lang="en-US" altLang="ko-KR" sz="2400" dirty="0" err="1">
                <a:ln>
                  <a:solidFill>
                    <a:schemeClr val="tx1">
                      <a:alpha val="30000"/>
                    </a:schemeClr>
                  </a:solidFill>
                </a:ln>
                <a:solidFill>
                  <a:srgbClr val="272123"/>
                </a:solidFill>
                <a:latin typeface="Arial Nova" panose="020B0504020202020204" pitchFamily="34" charset="0"/>
                <a:ea typeface="나눔고딕" pitchFamily="50" charset="-127"/>
              </a:rPr>
              <a:t>Humanless</a:t>
            </a:r>
            <a:r>
              <a:rPr lang="en-US" altLang="ko-KR" sz="2400" dirty="0">
                <a:ln>
                  <a:solidFill>
                    <a:schemeClr val="tx1">
                      <a:alpha val="30000"/>
                    </a:schemeClr>
                  </a:solidFill>
                </a:ln>
                <a:solidFill>
                  <a:srgbClr val="272123"/>
                </a:solidFill>
                <a:latin typeface="Arial Nova" panose="020B0504020202020204" pitchFamily="34" charset="0"/>
                <a:ea typeface="나눔고딕" pitchFamily="50" charset="-127"/>
              </a:rPr>
              <a:t> Mart</a:t>
            </a:r>
          </a:p>
        </p:txBody>
      </p:sp>
      <p:sp>
        <p:nvSpPr>
          <p:cNvPr id="13" name="TextBox 12">
            <a:extLst>
              <a:ext uri="{FF2B5EF4-FFF2-40B4-BE49-F238E27FC236}">
                <a16:creationId xmlns:a16="http://schemas.microsoft.com/office/drawing/2014/main" id="{6A5531DD-495A-4EE8-BA36-A19F60134E5F}"/>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E01FADF2-333E-4713-9E3C-0AC06E8DFB4A}"/>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ACD1679A-9D7C-4CB7-A4E1-6ACF9C725B9C}"/>
              </a:ext>
            </a:extLst>
          </p:cNvPr>
          <p:cNvSpPr/>
          <p:nvPr/>
        </p:nvSpPr>
        <p:spPr>
          <a:xfrm>
            <a:off x="5" y="836713"/>
            <a:ext cx="683564"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E0AD873-9A7B-478C-9035-BA1F5F1E1002}"/>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1" name="TextBox 20">
            <a:extLst>
              <a:ext uri="{FF2B5EF4-FFF2-40B4-BE49-F238E27FC236}">
                <a16:creationId xmlns:a16="http://schemas.microsoft.com/office/drawing/2014/main" id="{5C72D097-E8FC-4044-AA04-264B631DF8DA}"/>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602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pic>
        <p:nvPicPr>
          <p:cNvPr id="6" name="그림 5">
            <a:extLst>
              <a:ext uri="{FF2B5EF4-FFF2-40B4-BE49-F238E27FC236}">
                <a16:creationId xmlns:a16="http://schemas.microsoft.com/office/drawing/2014/main" id="{4F57DC07-17B3-4318-9CDA-B652EE1A596C}"/>
              </a:ext>
            </a:extLst>
          </p:cNvPr>
          <p:cNvPicPr>
            <a:picLocks noChangeAspect="1"/>
          </p:cNvPicPr>
          <p:nvPr/>
        </p:nvPicPr>
        <p:blipFill rotWithShape="1">
          <a:blip r:embed="rId2">
            <a:extLst>
              <a:ext uri="{28A0092B-C50C-407E-A947-70E740481C1C}">
                <a14:useLocalDpi xmlns:a14="http://schemas.microsoft.com/office/drawing/2010/main" val="0"/>
              </a:ext>
            </a:extLst>
          </a:blip>
          <a:srcRect l="42049" t="17276" r="6093" b="18028"/>
          <a:stretch/>
        </p:blipFill>
        <p:spPr>
          <a:xfrm>
            <a:off x="1259632" y="1934886"/>
            <a:ext cx="2520280" cy="2358210"/>
          </a:xfrm>
          <a:prstGeom prst="rect">
            <a:avLst/>
          </a:prstGeom>
        </p:spPr>
      </p:pic>
      <p:sp>
        <p:nvSpPr>
          <p:cNvPr id="13" name="TextBox 12">
            <a:extLst>
              <a:ext uri="{FF2B5EF4-FFF2-40B4-BE49-F238E27FC236}">
                <a16:creationId xmlns:a16="http://schemas.microsoft.com/office/drawing/2014/main" id="{DE00AFB6-3F6C-4640-A06B-76FEC44762C4}"/>
              </a:ext>
            </a:extLst>
          </p:cNvPr>
          <p:cNvSpPr txBox="1"/>
          <p:nvPr/>
        </p:nvSpPr>
        <p:spPr>
          <a:xfrm>
            <a:off x="3955810" y="2097430"/>
            <a:ext cx="4571999" cy="2123658"/>
          </a:xfrm>
          <a:prstGeom prst="rect">
            <a:avLst/>
          </a:prstGeom>
          <a:noFill/>
        </p:spPr>
        <p:txBody>
          <a:bodyPr wrap="square" rtlCol="0">
            <a:spAutoFit/>
          </a:bodyPr>
          <a:lstStyle/>
          <a:p>
            <a:r>
              <a:rPr lang="en-US" altLang="ko-KR" sz="2400" dirty="0"/>
              <a:t>Full-time employee : 6 people</a:t>
            </a:r>
          </a:p>
          <a:p>
            <a:r>
              <a:rPr lang="en-US" altLang="ko-KR" sz="2000" dirty="0"/>
              <a:t>Initial wage: 2,000,000won</a:t>
            </a:r>
          </a:p>
          <a:p>
            <a:r>
              <a:rPr lang="en-US" altLang="ko-KR" sz="2000" dirty="0"/>
              <a:t>Average wage: 3,000,000won</a:t>
            </a:r>
          </a:p>
          <a:p>
            <a:endParaRPr lang="en-US" altLang="ko-KR" sz="2400" dirty="0"/>
          </a:p>
          <a:p>
            <a:r>
              <a:rPr lang="en-US" altLang="ko-KR" sz="2400" dirty="0"/>
              <a:t>Part-time employee: 14 people</a:t>
            </a:r>
          </a:p>
          <a:p>
            <a:r>
              <a:rPr lang="en-US" altLang="ko-KR" sz="2000" dirty="0"/>
              <a:t>Hourly wage: 8,000 won(7hours)</a:t>
            </a:r>
            <a:endParaRPr lang="ko-KR" altLang="en-US" sz="2000" dirty="0"/>
          </a:p>
        </p:txBody>
      </p:sp>
      <p:sp>
        <p:nvSpPr>
          <p:cNvPr id="14" name="TextBox 13">
            <a:extLst>
              <a:ext uri="{FF2B5EF4-FFF2-40B4-BE49-F238E27FC236}">
                <a16:creationId xmlns:a16="http://schemas.microsoft.com/office/drawing/2014/main" id="{416517E1-6DE0-4C66-B360-E1D751E6176B}"/>
              </a:ext>
            </a:extLst>
          </p:cNvPr>
          <p:cNvSpPr txBox="1"/>
          <p:nvPr/>
        </p:nvSpPr>
        <p:spPr>
          <a:xfrm>
            <a:off x="1727695" y="5046275"/>
            <a:ext cx="1908201" cy="830997"/>
          </a:xfrm>
          <a:prstGeom prst="rect">
            <a:avLst/>
          </a:prstGeom>
          <a:noFill/>
        </p:spPr>
        <p:txBody>
          <a:bodyPr wrap="square" rtlCol="0">
            <a:spAutoFit/>
          </a:bodyPr>
          <a:lstStyle/>
          <a:p>
            <a:pPr algn="ctr"/>
            <a:r>
              <a:rPr lang="en-US" altLang="ko-KR" sz="2400" dirty="0" err="1"/>
              <a:t>Humanless</a:t>
            </a:r>
            <a:r>
              <a:rPr lang="en-US" altLang="ko-KR" sz="2400" dirty="0"/>
              <a:t> Technology</a:t>
            </a:r>
            <a:endParaRPr lang="ko-KR" altLang="en-US" sz="2400" dirty="0"/>
          </a:p>
        </p:txBody>
      </p:sp>
      <p:sp>
        <p:nvSpPr>
          <p:cNvPr id="22" name="화살표: 오른쪽 21">
            <a:extLst>
              <a:ext uri="{FF2B5EF4-FFF2-40B4-BE49-F238E27FC236}">
                <a16:creationId xmlns:a16="http://schemas.microsoft.com/office/drawing/2014/main" id="{744F3B8E-26DD-44A1-8EEC-8C55B2233DED}"/>
              </a:ext>
            </a:extLst>
          </p:cNvPr>
          <p:cNvSpPr/>
          <p:nvPr/>
        </p:nvSpPr>
        <p:spPr>
          <a:xfrm>
            <a:off x="3815927" y="5265206"/>
            <a:ext cx="1908201" cy="360035"/>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A32D29A9-093B-41C0-A81C-8ACD6BEEB585}"/>
              </a:ext>
            </a:extLst>
          </p:cNvPr>
          <p:cNvSpPr txBox="1"/>
          <p:nvPr/>
        </p:nvSpPr>
        <p:spPr>
          <a:xfrm>
            <a:off x="5994163" y="5085184"/>
            <a:ext cx="2533646" cy="707886"/>
          </a:xfrm>
          <a:prstGeom prst="rect">
            <a:avLst/>
          </a:prstGeom>
          <a:noFill/>
        </p:spPr>
        <p:txBody>
          <a:bodyPr wrap="square" rtlCol="0">
            <a:spAutoFit/>
          </a:bodyPr>
          <a:lstStyle/>
          <a:p>
            <a:r>
              <a:rPr lang="en-US" altLang="ko-KR" sz="2000" dirty="0"/>
              <a:t>Casher, </a:t>
            </a:r>
          </a:p>
          <a:p>
            <a:r>
              <a:rPr lang="en-US" altLang="ko-KR" sz="2000" dirty="0"/>
              <a:t>Stand Administrator</a:t>
            </a:r>
            <a:endParaRPr lang="ko-KR" altLang="en-US" sz="2000" dirty="0"/>
          </a:p>
        </p:txBody>
      </p:sp>
      <p:sp>
        <p:nvSpPr>
          <p:cNvPr id="25" name="TextBox 24">
            <a:extLst>
              <a:ext uri="{FF2B5EF4-FFF2-40B4-BE49-F238E27FC236}">
                <a16:creationId xmlns:a16="http://schemas.microsoft.com/office/drawing/2014/main" id="{495A60E3-D26E-4286-812B-24303724CBBD}"/>
              </a:ext>
            </a:extLst>
          </p:cNvPr>
          <p:cNvSpPr txBox="1"/>
          <p:nvPr/>
        </p:nvSpPr>
        <p:spPr>
          <a:xfrm>
            <a:off x="4137899" y="4968457"/>
            <a:ext cx="1264255" cy="369332"/>
          </a:xfrm>
          <a:prstGeom prst="rect">
            <a:avLst/>
          </a:prstGeom>
          <a:noFill/>
        </p:spPr>
        <p:txBody>
          <a:bodyPr wrap="square" rtlCol="0">
            <a:spAutoFit/>
          </a:bodyPr>
          <a:lstStyle/>
          <a:p>
            <a:r>
              <a:rPr lang="en-US" altLang="ko-KR" dirty="0"/>
              <a:t>Decrease</a:t>
            </a:r>
            <a:endParaRPr lang="ko-KR" altLang="en-US" dirty="0"/>
          </a:p>
        </p:txBody>
      </p:sp>
      <p:sp>
        <p:nvSpPr>
          <p:cNvPr id="19" name="TextBox 18">
            <a:extLst>
              <a:ext uri="{FF2B5EF4-FFF2-40B4-BE49-F238E27FC236}">
                <a16:creationId xmlns:a16="http://schemas.microsoft.com/office/drawing/2014/main" id="{44328DF4-CA79-41EE-BD26-6411C5083A0B}"/>
              </a:ext>
            </a:extLst>
          </p:cNvPr>
          <p:cNvSpPr txBox="1"/>
          <p:nvPr/>
        </p:nvSpPr>
        <p:spPr>
          <a:xfrm>
            <a:off x="4572003" y="404664"/>
            <a:ext cx="3240356" cy="523220"/>
          </a:xfrm>
          <a:prstGeom prst="rect">
            <a:avLst/>
          </a:prstGeom>
          <a:noFill/>
        </p:spPr>
        <p:txBody>
          <a:bodyPr wrap="square" rtlCol="0">
            <a:spAutoFit/>
          </a:bodyPr>
          <a:lstStyle/>
          <a:p>
            <a:r>
              <a:rPr lang="en-US" altLang="ko-KR" sz="2800" dirty="0">
                <a:latin typeface="Arial Nova" panose="020B0504020202020204" pitchFamily="34" charset="0"/>
              </a:rPr>
              <a:t>[ Save Labor Cost ]</a:t>
            </a:r>
            <a:endParaRPr lang="ko-KR" altLang="en-US" sz="2800" dirty="0">
              <a:latin typeface="Arial Nova" panose="020B0504020202020204" pitchFamily="34" charset="0"/>
            </a:endParaRPr>
          </a:p>
        </p:txBody>
      </p:sp>
      <p:sp>
        <p:nvSpPr>
          <p:cNvPr id="16" name="직사각형 15">
            <a:extLst>
              <a:ext uri="{FF2B5EF4-FFF2-40B4-BE49-F238E27FC236}">
                <a16:creationId xmlns:a16="http://schemas.microsoft.com/office/drawing/2014/main" id="{B5546CDD-8907-49F7-A935-FD21D6752EE0}"/>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F2575946-4B4E-4619-B46C-D5AB8D69AB41}"/>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21" name="TextBox 20">
            <a:extLst>
              <a:ext uri="{FF2B5EF4-FFF2-40B4-BE49-F238E27FC236}">
                <a16:creationId xmlns:a16="http://schemas.microsoft.com/office/drawing/2014/main" id="{7DAEF55B-1432-451A-8E5B-79D7FDC22C2E}"/>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3" name="TextBox 22">
            <a:extLst>
              <a:ext uri="{FF2B5EF4-FFF2-40B4-BE49-F238E27FC236}">
                <a16:creationId xmlns:a16="http://schemas.microsoft.com/office/drawing/2014/main" id="{2E9E14C5-490B-452E-960B-9D4878204E8A}"/>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6" name="TextBox 25">
            <a:extLst>
              <a:ext uri="{FF2B5EF4-FFF2-40B4-BE49-F238E27FC236}">
                <a16:creationId xmlns:a16="http://schemas.microsoft.com/office/drawing/2014/main" id="{3F3325B4-99EB-4FB2-9201-834DDF8E7AD1}"/>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6225600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240356" cy="523220"/>
          </a:xfrm>
          <a:prstGeom prst="rect">
            <a:avLst/>
          </a:prstGeom>
          <a:noFill/>
        </p:spPr>
        <p:txBody>
          <a:bodyPr wrap="square" rtlCol="0">
            <a:spAutoFit/>
          </a:bodyPr>
          <a:lstStyle/>
          <a:p>
            <a:r>
              <a:rPr lang="en-US" altLang="ko-KR" sz="2800" dirty="0">
                <a:latin typeface="Arial Nova" panose="020B0504020202020204" pitchFamily="34" charset="0"/>
              </a:rPr>
              <a:t>[ Save Labor Cost ]</a:t>
            </a:r>
            <a:endParaRPr lang="ko-KR" altLang="en-US" sz="2800" dirty="0">
              <a:latin typeface="Arial Nova" panose="020B0504020202020204" pitchFamily="34" charset="0"/>
            </a:endParaRPr>
          </a:p>
        </p:txBody>
      </p:sp>
      <p:sp>
        <p:nvSpPr>
          <p:cNvPr id="13" name="TextBox 12">
            <a:extLst>
              <a:ext uri="{FF2B5EF4-FFF2-40B4-BE49-F238E27FC236}">
                <a16:creationId xmlns:a16="http://schemas.microsoft.com/office/drawing/2014/main" id="{DE00AFB6-3F6C-4640-A06B-76FEC44762C4}"/>
              </a:ext>
            </a:extLst>
          </p:cNvPr>
          <p:cNvSpPr txBox="1"/>
          <p:nvPr/>
        </p:nvSpPr>
        <p:spPr>
          <a:xfrm>
            <a:off x="1187626" y="1628800"/>
            <a:ext cx="6624731" cy="2677656"/>
          </a:xfrm>
          <a:prstGeom prst="rect">
            <a:avLst/>
          </a:prstGeom>
          <a:noFill/>
        </p:spPr>
        <p:txBody>
          <a:bodyPr wrap="square" rtlCol="0">
            <a:spAutoFit/>
          </a:bodyPr>
          <a:lstStyle/>
          <a:p>
            <a:r>
              <a:rPr lang="en-US" altLang="ko-KR" sz="2400" b="1" dirty="0"/>
              <a:t>Casher: 5 people</a:t>
            </a:r>
          </a:p>
          <a:p>
            <a:r>
              <a:rPr lang="en-US" altLang="ko-KR" sz="2400" dirty="0"/>
              <a:t>8,000won * 13hours * 3counters * 30days</a:t>
            </a:r>
          </a:p>
          <a:p>
            <a:r>
              <a:rPr lang="en-US" altLang="ko-KR" sz="2400" dirty="0"/>
              <a:t>= 9,360,000won / month</a:t>
            </a:r>
          </a:p>
          <a:p>
            <a:endParaRPr lang="en-US" altLang="ko-KR" sz="2400" dirty="0"/>
          </a:p>
          <a:p>
            <a:r>
              <a:rPr lang="en-US" altLang="ko-KR" sz="2400" b="1" dirty="0"/>
              <a:t>Stand Administrator: 2 people in 4</a:t>
            </a:r>
          </a:p>
          <a:p>
            <a:r>
              <a:rPr lang="en-US" altLang="ko-KR" sz="2400" dirty="0"/>
              <a:t>8000won * 7hours * 2 people * 30days</a:t>
            </a:r>
          </a:p>
          <a:p>
            <a:r>
              <a:rPr lang="en-US" altLang="ko-KR" sz="2400" dirty="0"/>
              <a:t>= 3,360,000won / month</a:t>
            </a:r>
            <a:endParaRPr lang="ko-KR" altLang="en-US" sz="2400" dirty="0"/>
          </a:p>
        </p:txBody>
      </p:sp>
      <p:sp>
        <p:nvSpPr>
          <p:cNvPr id="14" name="화살표: 아래쪽 13">
            <a:extLst>
              <a:ext uri="{FF2B5EF4-FFF2-40B4-BE49-F238E27FC236}">
                <a16:creationId xmlns:a16="http://schemas.microsoft.com/office/drawing/2014/main" id="{58A5EA95-29D4-4A5A-9062-195E8640C049}"/>
              </a:ext>
            </a:extLst>
          </p:cNvPr>
          <p:cNvSpPr/>
          <p:nvPr/>
        </p:nvSpPr>
        <p:spPr>
          <a:xfrm>
            <a:off x="2996829" y="4493838"/>
            <a:ext cx="576035" cy="73536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7ACBD1E9-6B45-42B3-9802-0503745F5843}"/>
              </a:ext>
            </a:extLst>
          </p:cNvPr>
          <p:cNvSpPr txBox="1"/>
          <p:nvPr/>
        </p:nvSpPr>
        <p:spPr>
          <a:xfrm>
            <a:off x="1187626" y="5400218"/>
            <a:ext cx="7560838" cy="892552"/>
          </a:xfrm>
          <a:prstGeom prst="rect">
            <a:avLst/>
          </a:prstGeom>
          <a:noFill/>
        </p:spPr>
        <p:txBody>
          <a:bodyPr wrap="square" rtlCol="0">
            <a:spAutoFit/>
          </a:bodyPr>
          <a:lstStyle/>
          <a:p>
            <a:r>
              <a:rPr lang="en-US" altLang="ko-KR" sz="2400" dirty="0"/>
              <a:t>12,720,000 won * 12months</a:t>
            </a:r>
          </a:p>
          <a:p>
            <a:r>
              <a:rPr lang="en-US" altLang="ko-KR" sz="2800" b="1" dirty="0"/>
              <a:t>= 152,640,000 won / store in one year</a:t>
            </a:r>
            <a:endParaRPr lang="ko-KR" altLang="en-US" sz="2800" b="1" dirty="0"/>
          </a:p>
        </p:txBody>
      </p:sp>
      <p:pic>
        <p:nvPicPr>
          <p:cNvPr id="4" name="그림 3">
            <a:extLst>
              <a:ext uri="{FF2B5EF4-FFF2-40B4-BE49-F238E27FC236}">
                <a16:creationId xmlns:a16="http://schemas.microsoft.com/office/drawing/2014/main" id="{61E4E6F5-0D9E-43B1-8A89-2D5C5131EB7F}"/>
              </a:ext>
            </a:extLst>
          </p:cNvPr>
          <p:cNvPicPr>
            <a:picLocks noChangeAspect="1"/>
          </p:cNvPicPr>
          <p:nvPr/>
        </p:nvPicPr>
        <p:blipFill rotWithShape="1">
          <a:blip r:embed="rId2">
            <a:extLst>
              <a:ext uri="{28A0092B-C50C-407E-A947-70E740481C1C}">
                <a14:useLocalDpi xmlns:a14="http://schemas.microsoft.com/office/drawing/2010/main" val="0"/>
              </a:ext>
            </a:extLst>
          </a:blip>
          <a:srcRect t="17500" b="15001"/>
          <a:stretch/>
        </p:blipFill>
        <p:spPr>
          <a:xfrm>
            <a:off x="6242268" y="4005064"/>
            <a:ext cx="2219325" cy="1388739"/>
          </a:xfrm>
          <a:prstGeom prst="rect">
            <a:avLst/>
          </a:prstGeom>
        </p:spPr>
      </p:pic>
      <p:sp>
        <p:nvSpPr>
          <p:cNvPr id="19" name="직사각형 18">
            <a:extLst>
              <a:ext uri="{FF2B5EF4-FFF2-40B4-BE49-F238E27FC236}">
                <a16:creationId xmlns:a16="http://schemas.microsoft.com/office/drawing/2014/main" id="{540AB00A-FB6A-453B-B4EA-371E60CB53BF}"/>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79EDDCC-0B01-4C20-A7E5-2DD6A783FEA4}"/>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21" name="TextBox 20">
            <a:extLst>
              <a:ext uri="{FF2B5EF4-FFF2-40B4-BE49-F238E27FC236}">
                <a16:creationId xmlns:a16="http://schemas.microsoft.com/office/drawing/2014/main" id="{032BA157-0D1A-481E-ACC2-1633E5463372}"/>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2" name="TextBox 21">
            <a:extLst>
              <a:ext uri="{FF2B5EF4-FFF2-40B4-BE49-F238E27FC236}">
                <a16:creationId xmlns:a16="http://schemas.microsoft.com/office/drawing/2014/main" id="{149AD2A2-5A92-45C9-A031-83CC30D78CC4}"/>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3" name="TextBox 22">
            <a:extLst>
              <a:ext uri="{FF2B5EF4-FFF2-40B4-BE49-F238E27FC236}">
                <a16:creationId xmlns:a16="http://schemas.microsoft.com/office/drawing/2014/main" id="{CE3E903C-D747-4232-9FAC-92E654FFC668}"/>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4126908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744407" cy="523220"/>
          </a:xfrm>
          <a:prstGeom prst="rect">
            <a:avLst/>
          </a:prstGeom>
          <a:noFill/>
        </p:spPr>
        <p:txBody>
          <a:bodyPr wrap="square" rtlCol="0">
            <a:spAutoFit/>
          </a:bodyPr>
          <a:lstStyle/>
          <a:p>
            <a:r>
              <a:rPr lang="en-US" altLang="ko-KR" sz="2800" dirty="0">
                <a:latin typeface="Arial Nova" panose="020B0504020202020204" pitchFamily="34" charset="0"/>
              </a:rPr>
              <a:t>[ Convenience Effect ]</a:t>
            </a:r>
            <a:endParaRPr lang="ko-KR" altLang="en-US" sz="2800" dirty="0">
              <a:latin typeface="Arial Nova" panose="020B0504020202020204" pitchFamily="34" charset="0"/>
            </a:endParaRPr>
          </a:p>
        </p:txBody>
      </p:sp>
      <p:pic>
        <p:nvPicPr>
          <p:cNvPr id="14" name="그림 13">
            <a:extLst>
              <a:ext uri="{FF2B5EF4-FFF2-40B4-BE49-F238E27FC236}">
                <a16:creationId xmlns:a16="http://schemas.microsoft.com/office/drawing/2014/main" id="{D0B03521-9719-4B30-AC50-A97094A7AEC3}"/>
              </a:ext>
            </a:extLst>
          </p:cNvPr>
          <p:cNvPicPr>
            <a:picLocks noChangeAspect="1"/>
          </p:cNvPicPr>
          <p:nvPr/>
        </p:nvPicPr>
        <p:blipFill rotWithShape="1">
          <a:blip r:embed="rId2"/>
          <a:srcRect l="26571" t="33200" r="38581" b="30401"/>
          <a:stretch/>
        </p:blipFill>
        <p:spPr>
          <a:xfrm>
            <a:off x="955183" y="2450790"/>
            <a:ext cx="3206017" cy="1883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그림 15">
            <a:extLst>
              <a:ext uri="{FF2B5EF4-FFF2-40B4-BE49-F238E27FC236}">
                <a16:creationId xmlns:a16="http://schemas.microsoft.com/office/drawing/2014/main" id="{D40F2B84-6EF9-45EE-A6B7-D7CB2FDEA742}"/>
              </a:ext>
            </a:extLst>
          </p:cNvPr>
          <p:cNvPicPr>
            <a:picLocks noChangeAspect="1"/>
          </p:cNvPicPr>
          <p:nvPr/>
        </p:nvPicPr>
        <p:blipFill rotWithShape="1">
          <a:blip r:embed="rId3"/>
          <a:srcRect l="25784" t="44400" r="36512" b="19201"/>
          <a:stretch/>
        </p:blipFill>
        <p:spPr>
          <a:xfrm>
            <a:off x="948777" y="4599869"/>
            <a:ext cx="3218831" cy="1747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그림 18">
            <a:extLst>
              <a:ext uri="{FF2B5EF4-FFF2-40B4-BE49-F238E27FC236}">
                <a16:creationId xmlns:a16="http://schemas.microsoft.com/office/drawing/2014/main" id="{CB8462CE-1FFC-4A7C-A822-014135C1211B}"/>
              </a:ext>
            </a:extLst>
          </p:cNvPr>
          <p:cNvPicPr>
            <a:picLocks noChangeAspect="1"/>
          </p:cNvPicPr>
          <p:nvPr/>
        </p:nvPicPr>
        <p:blipFill rotWithShape="1">
          <a:blip r:embed="rId4"/>
          <a:srcRect l="26272" t="36000" r="31395" b="26200"/>
          <a:stretch/>
        </p:blipFill>
        <p:spPr>
          <a:xfrm>
            <a:off x="4414214" y="4603191"/>
            <a:ext cx="3466901" cy="17412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화살표: 오른쪽 19">
            <a:extLst>
              <a:ext uri="{FF2B5EF4-FFF2-40B4-BE49-F238E27FC236}">
                <a16:creationId xmlns:a16="http://schemas.microsoft.com/office/drawing/2014/main" id="{F9D04FD1-6FB9-415E-AC67-86AC2F53C53A}"/>
              </a:ext>
            </a:extLst>
          </p:cNvPr>
          <p:cNvSpPr/>
          <p:nvPr/>
        </p:nvSpPr>
        <p:spPr>
          <a:xfrm>
            <a:off x="3886953" y="5759288"/>
            <a:ext cx="825754" cy="456068"/>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E96A1C54-BB67-4DC7-A407-3F7617CA9428}"/>
              </a:ext>
            </a:extLst>
          </p:cNvPr>
          <p:cNvSpPr txBox="1"/>
          <p:nvPr/>
        </p:nvSpPr>
        <p:spPr>
          <a:xfrm>
            <a:off x="4387066" y="3991026"/>
            <a:ext cx="3857342" cy="400110"/>
          </a:xfrm>
          <a:prstGeom prst="rect">
            <a:avLst/>
          </a:prstGeom>
          <a:noFill/>
        </p:spPr>
        <p:txBody>
          <a:bodyPr wrap="square" rtlCol="0">
            <a:spAutoFit/>
          </a:bodyPr>
          <a:lstStyle/>
          <a:p>
            <a:r>
              <a:rPr lang="en-US" altLang="ko-KR" sz="2000" u="sng" dirty="0">
                <a:latin typeface="Arial Nova" panose="020B0504020202020204" pitchFamily="34" charset="0"/>
              </a:rPr>
              <a:t>111 people </a:t>
            </a:r>
            <a:r>
              <a:rPr lang="en-US" altLang="ko-KR" dirty="0">
                <a:latin typeface="Arial Nova" panose="020B0504020202020204" pitchFamily="34" charset="0"/>
              </a:rPr>
              <a:t>response to the survey</a:t>
            </a:r>
            <a:endParaRPr lang="ko-KR" altLang="en-US" dirty="0">
              <a:latin typeface="Arial Nova" panose="020B0504020202020204" pitchFamily="34" charset="0"/>
            </a:endParaRPr>
          </a:p>
        </p:txBody>
      </p:sp>
      <p:sp>
        <p:nvSpPr>
          <p:cNvPr id="22" name="TextBox 21">
            <a:extLst>
              <a:ext uri="{FF2B5EF4-FFF2-40B4-BE49-F238E27FC236}">
                <a16:creationId xmlns:a16="http://schemas.microsoft.com/office/drawing/2014/main" id="{DE28DF6C-98E3-49C9-889E-5534BEB40244}"/>
              </a:ext>
            </a:extLst>
          </p:cNvPr>
          <p:cNvSpPr txBox="1"/>
          <p:nvPr/>
        </p:nvSpPr>
        <p:spPr>
          <a:xfrm>
            <a:off x="899592" y="1812541"/>
            <a:ext cx="3460558" cy="584775"/>
          </a:xfrm>
          <a:prstGeom prst="rect">
            <a:avLst/>
          </a:prstGeom>
          <a:noFill/>
        </p:spPr>
        <p:txBody>
          <a:bodyPr wrap="square" rtlCol="0">
            <a:spAutoFit/>
          </a:bodyPr>
          <a:lstStyle/>
          <a:p>
            <a:r>
              <a:rPr lang="en-US" altLang="ko-KR" sz="1600" dirty="0">
                <a:latin typeface="Arial Nova" panose="020B0504020202020204" pitchFamily="34" charset="0"/>
              </a:rPr>
              <a:t>To check rate of change to use mart through range of age</a:t>
            </a:r>
            <a:endParaRPr lang="ko-KR" altLang="en-US" sz="1600" dirty="0">
              <a:latin typeface="Arial Nova" panose="020B0504020202020204" pitchFamily="34" charset="0"/>
            </a:endParaRPr>
          </a:p>
        </p:txBody>
      </p:sp>
      <p:pic>
        <p:nvPicPr>
          <p:cNvPr id="23" name="그림 22">
            <a:extLst>
              <a:ext uri="{FF2B5EF4-FFF2-40B4-BE49-F238E27FC236}">
                <a16:creationId xmlns:a16="http://schemas.microsoft.com/office/drawing/2014/main" id="{D0693B87-4920-4A69-A951-172AA01435EE}"/>
              </a:ext>
            </a:extLst>
          </p:cNvPr>
          <p:cNvPicPr>
            <a:picLocks noChangeAspect="1"/>
          </p:cNvPicPr>
          <p:nvPr/>
        </p:nvPicPr>
        <p:blipFill rotWithShape="1">
          <a:blip r:embed="rId5"/>
          <a:srcRect l="35825" t="38800" r="22439" b="15001"/>
          <a:stretch/>
        </p:blipFill>
        <p:spPr>
          <a:xfrm>
            <a:off x="4712707" y="1194466"/>
            <a:ext cx="3460558" cy="2154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a:extLst>
              <a:ext uri="{FF2B5EF4-FFF2-40B4-BE49-F238E27FC236}">
                <a16:creationId xmlns:a16="http://schemas.microsoft.com/office/drawing/2014/main" id="{4EA7AC7C-8F5A-42D7-AA3D-80B755E6E931}"/>
              </a:ext>
            </a:extLst>
          </p:cNvPr>
          <p:cNvSpPr txBox="1"/>
          <p:nvPr/>
        </p:nvSpPr>
        <p:spPr>
          <a:xfrm>
            <a:off x="4644008" y="3399383"/>
            <a:ext cx="3528394" cy="461665"/>
          </a:xfrm>
          <a:prstGeom prst="rect">
            <a:avLst/>
          </a:prstGeom>
          <a:noFill/>
        </p:spPr>
        <p:txBody>
          <a:bodyPr wrap="square" rtlCol="0">
            <a:spAutoFit/>
          </a:bodyPr>
          <a:lstStyle/>
          <a:p>
            <a:r>
              <a:rPr lang="en-US" altLang="ko-KR" sz="2400" dirty="0">
                <a:latin typeface="Arial Nova" panose="020B0504020202020204" pitchFamily="34" charset="0"/>
              </a:rPr>
              <a:t> Analysis through survey</a:t>
            </a:r>
            <a:endParaRPr lang="ko-KR" altLang="en-US" sz="2400" dirty="0">
              <a:latin typeface="Arial Nova" panose="020B0504020202020204" pitchFamily="34" charset="0"/>
            </a:endParaRPr>
          </a:p>
        </p:txBody>
      </p:sp>
      <p:sp>
        <p:nvSpPr>
          <p:cNvPr id="25" name="TextBox 24">
            <a:extLst>
              <a:ext uri="{FF2B5EF4-FFF2-40B4-BE49-F238E27FC236}">
                <a16:creationId xmlns:a16="http://schemas.microsoft.com/office/drawing/2014/main" id="{9F25E5F8-C09B-4CB9-9085-BD2F7EF09442}"/>
              </a:ext>
            </a:extLst>
          </p:cNvPr>
          <p:cNvSpPr txBox="1"/>
          <p:nvPr/>
        </p:nvSpPr>
        <p:spPr>
          <a:xfrm>
            <a:off x="4320836" y="6453336"/>
            <a:ext cx="3852429" cy="400110"/>
          </a:xfrm>
          <a:prstGeom prst="rect">
            <a:avLst/>
          </a:prstGeom>
          <a:noFill/>
        </p:spPr>
        <p:txBody>
          <a:bodyPr wrap="square" rtlCol="0">
            <a:spAutoFit/>
          </a:bodyPr>
          <a:lstStyle/>
          <a:p>
            <a:r>
              <a:rPr lang="en-US" altLang="ko-KR" sz="2000" dirty="0">
                <a:latin typeface="Arial Nova" panose="020B0504020202020204" pitchFamily="34" charset="0"/>
              </a:rPr>
              <a:t>Assume a change in ratio of use</a:t>
            </a:r>
            <a:endParaRPr lang="ko-KR" altLang="en-US" sz="2000" dirty="0">
              <a:latin typeface="Arial Nova" panose="020B0504020202020204" pitchFamily="34" charset="0"/>
            </a:endParaRPr>
          </a:p>
        </p:txBody>
      </p:sp>
      <p:sp>
        <p:nvSpPr>
          <p:cNvPr id="26" name="직사각형 25">
            <a:extLst>
              <a:ext uri="{FF2B5EF4-FFF2-40B4-BE49-F238E27FC236}">
                <a16:creationId xmlns:a16="http://schemas.microsoft.com/office/drawing/2014/main" id="{2DD63EBA-9226-4405-8CCE-DDD3B023D21A}"/>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0631ABD-2EE6-439C-AF9C-DF4A9B4DC1F6}"/>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28" name="TextBox 27">
            <a:extLst>
              <a:ext uri="{FF2B5EF4-FFF2-40B4-BE49-F238E27FC236}">
                <a16:creationId xmlns:a16="http://schemas.microsoft.com/office/drawing/2014/main" id="{D5964C14-B22F-4029-87BB-0752C4AD2E51}"/>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0" name="TextBox 29">
            <a:extLst>
              <a:ext uri="{FF2B5EF4-FFF2-40B4-BE49-F238E27FC236}">
                <a16:creationId xmlns:a16="http://schemas.microsoft.com/office/drawing/2014/main" id="{D2600195-3748-400F-AAC0-781E435FD455}"/>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2" name="TextBox 31">
            <a:extLst>
              <a:ext uri="{FF2B5EF4-FFF2-40B4-BE49-F238E27FC236}">
                <a16:creationId xmlns:a16="http://schemas.microsoft.com/office/drawing/2014/main" id="{F9F5E47A-E877-4B66-B7F1-941128042451}"/>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79821495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2542676" y="4149079"/>
            <a:ext cx="5366407" cy="1743049"/>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744407" cy="523220"/>
          </a:xfrm>
          <a:prstGeom prst="rect">
            <a:avLst/>
          </a:prstGeom>
          <a:noFill/>
        </p:spPr>
        <p:txBody>
          <a:bodyPr wrap="square" rtlCol="0">
            <a:spAutoFit/>
          </a:bodyPr>
          <a:lstStyle/>
          <a:p>
            <a:r>
              <a:rPr lang="en-US" altLang="ko-KR" sz="2800" dirty="0">
                <a:latin typeface="Arial Nova" panose="020B0504020202020204" pitchFamily="34" charset="0"/>
              </a:rPr>
              <a:t>[ Convenience Effect ]</a:t>
            </a:r>
            <a:endParaRPr lang="ko-KR" altLang="en-US" sz="2800" dirty="0">
              <a:latin typeface="Arial Nova" panose="020B0504020202020204" pitchFamily="34" charset="0"/>
            </a:endParaRPr>
          </a:p>
        </p:txBody>
      </p:sp>
      <p:sp>
        <p:nvSpPr>
          <p:cNvPr id="21" name="화살표: 오른쪽 20">
            <a:extLst>
              <a:ext uri="{FF2B5EF4-FFF2-40B4-BE49-F238E27FC236}">
                <a16:creationId xmlns:a16="http://schemas.microsoft.com/office/drawing/2014/main" id="{C97AE340-0A81-46EB-A319-18FED03E92DC}"/>
              </a:ext>
            </a:extLst>
          </p:cNvPr>
          <p:cNvSpPr/>
          <p:nvPr/>
        </p:nvSpPr>
        <p:spPr>
          <a:xfrm rot="5400000">
            <a:off x="4303139" y="3664253"/>
            <a:ext cx="537722" cy="26111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C16B1684-E52E-4252-BFAD-09B0B4696D66}"/>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8E83150-813F-43B6-8ECE-A408565F8F42}"/>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32" name="TextBox 31">
            <a:extLst>
              <a:ext uri="{FF2B5EF4-FFF2-40B4-BE49-F238E27FC236}">
                <a16:creationId xmlns:a16="http://schemas.microsoft.com/office/drawing/2014/main" id="{17A793A2-4EFB-4032-AF7D-1D751BB90F1F}"/>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3" name="TextBox 32">
            <a:extLst>
              <a:ext uri="{FF2B5EF4-FFF2-40B4-BE49-F238E27FC236}">
                <a16:creationId xmlns:a16="http://schemas.microsoft.com/office/drawing/2014/main" id="{782F71BA-77F7-40B3-A0AD-720B52901DCC}"/>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4" name="TextBox 33">
            <a:extLst>
              <a:ext uri="{FF2B5EF4-FFF2-40B4-BE49-F238E27FC236}">
                <a16:creationId xmlns:a16="http://schemas.microsoft.com/office/drawing/2014/main" id="{97FCCF6F-461C-497F-9CC8-C783E9B56D5E}"/>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3" name="직사각형 22">
            <a:extLst>
              <a:ext uri="{FF2B5EF4-FFF2-40B4-BE49-F238E27FC236}">
                <a16:creationId xmlns:a16="http://schemas.microsoft.com/office/drawing/2014/main" id="{D912283B-F071-4B6F-A557-8BA1E0CCC1F1}"/>
              </a:ext>
            </a:extLst>
          </p:cNvPr>
          <p:cNvSpPr/>
          <p:nvPr/>
        </p:nvSpPr>
        <p:spPr>
          <a:xfrm>
            <a:off x="2542676" y="5618971"/>
            <a:ext cx="5366408" cy="2731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별: 꼭짓점 5개 23">
            <a:extLst>
              <a:ext uri="{FF2B5EF4-FFF2-40B4-BE49-F238E27FC236}">
                <a16:creationId xmlns:a16="http://schemas.microsoft.com/office/drawing/2014/main" id="{43DE5186-FE48-416B-9682-ACF8A5DD7A16}"/>
              </a:ext>
            </a:extLst>
          </p:cNvPr>
          <p:cNvSpPr/>
          <p:nvPr/>
        </p:nvSpPr>
        <p:spPr>
          <a:xfrm>
            <a:off x="7782002" y="5505278"/>
            <a:ext cx="285856" cy="250272"/>
          </a:xfrm>
          <a:prstGeom prst="star5">
            <a:avLst>
              <a:gd name="adj" fmla="val 26305"/>
              <a:gd name="hf" fmla="val 105146"/>
              <a:gd name="vf" fmla="val 110557"/>
            </a:avLst>
          </a:prstGeom>
          <a:solidFill>
            <a:srgbClr val="FFFF0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3"/>
          <a:stretch>
            <a:fillRect/>
          </a:stretch>
        </p:blipFill>
        <p:spPr>
          <a:xfrm>
            <a:off x="1238497" y="1784996"/>
            <a:ext cx="4009134" cy="165554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364088" y="1911795"/>
                <a:ext cx="3635896" cy="1278363"/>
              </a:xfrm>
              <a:prstGeom prst="rect">
                <a:avLst/>
              </a:prstGeom>
              <a:noFill/>
            </p:spPr>
            <p:txBody>
              <a:bodyPr wrap="square" rtlCol="0">
                <a:spAutoFit/>
              </a:bodyPr>
              <a:lstStyle/>
              <a:p>
                <a:pPr>
                  <a:lnSpc>
                    <a:spcPct val="150000"/>
                  </a:lnSpc>
                </a:pPr>
                <a:r>
                  <a:rPr lang="en-US" altLang="ko-KR" sz="2000" dirty="0"/>
                  <a:t>Increasing Rate</a:t>
                </a:r>
              </a:p>
              <a:p>
                <a:pPr>
                  <a:lnSpc>
                    <a:spcPct val="150000"/>
                  </a:lnSpc>
                </a:pPr>
                <a:r>
                  <a:rPr lang="en-US" altLang="ko-KR" sz="2000" dirty="0"/>
                  <a:t>= </a:t>
                </a:r>
                <a14:m>
                  <m:oMath xmlns:m="http://schemas.openxmlformats.org/officeDocument/2006/math">
                    <m:f>
                      <m:fPr>
                        <m:ctrlPr>
                          <a:rPr lang="en-US" altLang="ko-KR" sz="2000" i="1" smtClean="0">
                            <a:latin typeface="Cambria Math" panose="02040503050406030204" pitchFamily="18" charset="0"/>
                          </a:rPr>
                        </m:ctrlPr>
                      </m:fPr>
                      <m:num>
                        <m:r>
                          <a:rPr lang="en-US" altLang="ko-KR" sz="2000" b="0" i="1" smtClean="0">
                            <a:latin typeface="Cambria Math" panose="02040503050406030204" pitchFamily="18" charset="0"/>
                          </a:rPr>
                          <m:t>𝑇𝑟𝑎𝑑𝑖𝑡𝑖𝑜𝑛𝑎𝑙</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𝑆𝑆𝑀</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𝑈𝑠𝑖𝑛𝑔</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𝑟𝑎𝑡𝑒</m:t>
                        </m:r>
                      </m:num>
                      <m:den>
                        <m:r>
                          <a:rPr lang="en-US" altLang="ko-KR" sz="2000" b="0" i="1" smtClean="0">
                            <a:latin typeface="Cambria Math" panose="02040503050406030204" pitchFamily="18" charset="0"/>
                          </a:rPr>
                          <m:t>𝑁𝑒𝑤</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𝑆𝑆𝑀</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𝑈𝑠𝑖𝑛𝑔</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𝑟𝑎𝑡𝑒</m:t>
                        </m:r>
                      </m:den>
                    </m:f>
                    <m:r>
                      <a:rPr lang="en-US" altLang="ko-KR" sz="2000" b="0" i="1" smtClean="0">
                        <a:latin typeface="Cambria Math" panose="02040503050406030204" pitchFamily="18" charset="0"/>
                      </a:rPr>
                      <m:t>−1</m:t>
                    </m:r>
                  </m:oMath>
                </a14:m>
                <a:endParaRPr lang="ko-KR" alt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364088" y="1911795"/>
                <a:ext cx="3635896" cy="1278363"/>
              </a:xfrm>
              <a:prstGeom prst="rect">
                <a:avLst/>
              </a:prstGeom>
              <a:blipFill>
                <a:blip r:embed="rId4"/>
                <a:stretch>
                  <a:fillRect l="-184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344313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01492" y="4249509"/>
            <a:ext cx="4144112" cy="1627763"/>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744407" cy="523220"/>
          </a:xfrm>
          <a:prstGeom prst="rect">
            <a:avLst/>
          </a:prstGeom>
          <a:noFill/>
        </p:spPr>
        <p:txBody>
          <a:bodyPr wrap="square" rtlCol="0">
            <a:spAutoFit/>
          </a:bodyPr>
          <a:lstStyle/>
          <a:p>
            <a:r>
              <a:rPr lang="en-US" altLang="ko-KR" sz="2800" dirty="0">
                <a:latin typeface="Arial Nova" panose="020B0504020202020204" pitchFamily="34" charset="0"/>
              </a:rPr>
              <a:t>[ Convenience Effect ]</a:t>
            </a:r>
            <a:endParaRPr lang="ko-KR" altLang="en-US" sz="2800" dirty="0">
              <a:latin typeface="Arial Nova" panose="020B0504020202020204" pitchFamily="34" charset="0"/>
            </a:endParaRPr>
          </a:p>
        </p:txBody>
      </p:sp>
      <p:grpSp>
        <p:nvGrpSpPr>
          <p:cNvPr id="16" name="그룹 15">
            <a:extLst>
              <a:ext uri="{FF2B5EF4-FFF2-40B4-BE49-F238E27FC236}">
                <a16:creationId xmlns:a16="http://schemas.microsoft.com/office/drawing/2014/main" id="{3E09175D-9ED3-41C5-88CD-499686B3C00A}"/>
              </a:ext>
            </a:extLst>
          </p:cNvPr>
          <p:cNvGrpSpPr/>
          <p:nvPr/>
        </p:nvGrpSpPr>
        <p:grpSpPr>
          <a:xfrm>
            <a:off x="1076008" y="1628800"/>
            <a:ext cx="3143250" cy="1966787"/>
            <a:chOff x="3095746" y="1340769"/>
            <a:chExt cx="3143250" cy="1966787"/>
          </a:xfrm>
        </p:grpSpPr>
        <p:pic>
          <p:nvPicPr>
            <p:cNvPr id="19" name="그림 18">
              <a:extLst>
                <a:ext uri="{FF2B5EF4-FFF2-40B4-BE49-F238E27FC236}">
                  <a16:creationId xmlns:a16="http://schemas.microsoft.com/office/drawing/2014/main" id="{F743D3CE-6D08-4106-A41C-08EE4B5B06AA}"/>
                </a:ext>
              </a:extLst>
            </p:cNvPr>
            <p:cNvPicPr>
              <a:picLocks noChangeAspect="1"/>
            </p:cNvPicPr>
            <p:nvPr/>
          </p:nvPicPr>
          <p:blipFill rotWithShape="1">
            <a:blip r:embed="rId3"/>
            <a:srcRect b="74037"/>
            <a:stretch/>
          </p:blipFill>
          <p:spPr>
            <a:xfrm>
              <a:off x="3095746" y="1340769"/>
              <a:ext cx="3143250" cy="1224136"/>
            </a:xfrm>
            <a:prstGeom prst="rect">
              <a:avLst/>
            </a:prstGeom>
          </p:spPr>
        </p:pic>
        <p:pic>
          <p:nvPicPr>
            <p:cNvPr id="20" name="그림 19">
              <a:extLst>
                <a:ext uri="{FF2B5EF4-FFF2-40B4-BE49-F238E27FC236}">
                  <a16:creationId xmlns:a16="http://schemas.microsoft.com/office/drawing/2014/main" id="{E88B189A-6F8E-4597-A0B3-8CD43F8BED9E}"/>
                </a:ext>
              </a:extLst>
            </p:cNvPr>
            <p:cNvPicPr>
              <a:picLocks noChangeAspect="1"/>
            </p:cNvPicPr>
            <p:nvPr/>
          </p:nvPicPr>
          <p:blipFill rotWithShape="1">
            <a:blip r:embed="rId3"/>
            <a:srcRect t="60523" b="22677"/>
            <a:stretch/>
          </p:blipFill>
          <p:spPr>
            <a:xfrm>
              <a:off x="3095746" y="2515468"/>
              <a:ext cx="3143250" cy="792088"/>
            </a:xfrm>
            <a:prstGeom prst="rect">
              <a:avLst/>
            </a:prstGeom>
          </p:spPr>
        </p:pic>
      </p:grpSp>
      <p:sp>
        <p:nvSpPr>
          <p:cNvPr id="21" name="화살표: 오른쪽 20">
            <a:extLst>
              <a:ext uri="{FF2B5EF4-FFF2-40B4-BE49-F238E27FC236}">
                <a16:creationId xmlns:a16="http://schemas.microsoft.com/office/drawing/2014/main" id="{C97AE340-0A81-46EB-A319-18FED03E92DC}"/>
              </a:ext>
            </a:extLst>
          </p:cNvPr>
          <p:cNvSpPr/>
          <p:nvPr/>
        </p:nvSpPr>
        <p:spPr>
          <a:xfrm rot="5400000">
            <a:off x="2921529" y="3734804"/>
            <a:ext cx="537722" cy="26111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3FA400CC-F583-4BE0-9ED1-57EDB685B409}"/>
              </a:ext>
            </a:extLst>
          </p:cNvPr>
          <p:cNvSpPr txBox="1"/>
          <p:nvPr/>
        </p:nvSpPr>
        <p:spPr>
          <a:xfrm>
            <a:off x="4954448" y="5418678"/>
            <a:ext cx="4261960" cy="384721"/>
          </a:xfrm>
          <a:prstGeom prst="rect">
            <a:avLst/>
          </a:prstGeom>
          <a:noFill/>
        </p:spPr>
        <p:txBody>
          <a:bodyPr wrap="square" rtlCol="0">
            <a:spAutoFit/>
          </a:bodyPr>
          <a:lstStyle/>
          <a:p>
            <a:r>
              <a:rPr lang="en-US" altLang="ko-KR" sz="1900" u="sng" dirty="0">
                <a:latin typeface="Arial Nova" panose="020B0504020202020204" pitchFamily="34" charset="0"/>
              </a:rPr>
              <a:t>27% of Customers </a:t>
            </a:r>
            <a:r>
              <a:rPr lang="en-US" altLang="ko-KR" dirty="0">
                <a:latin typeface="Arial Nova" panose="020B0504020202020204" pitchFamily="34" charset="0"/>
              </a:rPr>
              <a:t>would be increasing</a:t>
            </a:r>
            <a:endParaRPr lang="ko-KR" altLang="en-US" dirty="0">
              <a:latin typeface="Arial Nova" panose="020B0504020202020204" pitchFamily="34" charset="0"/>
            </a:endParaRPr>
          </a:p>
        </p:txBody>
      </p:sp>
      <p:sp>
        <p:nvSpPr>
          <p:cNvPr id="28" name="직사각형 27">
            <a:extLst>
              <a:ext uri="{FF2B5EF4-FFF2-40B4-BE49-F238E27FC236}">
                <a16:creationId xmlns:a16="http://schemas.microsoft.com/office/drawing/2014/main" id="{C16B1684-E52E-4252-BFAD-09B0B4696D66}"/>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8E83150-813F-43B6-8ECE-A408565F8F42}"/>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32" name="TextBox 31">
            <a:extLst>
              <a:ext uri="{FF2B5EF4-FFF2-40B4-BE49-F238E27FC236}">
                <a16:creationId xmlns:a16="http://schemas.microsoft.com/office/drawing/2014/main" id="{17A793A2-4EFB-4032-AF7D-1D751BB90F1F}"/>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3" name="TextBox 32">
            <a:extLst>
              <a:ext uri="{FF2B5EF4-FFF2-40B4-BE49-F238E27FC236}">
                <a16:creationId xmlns:a16="http://schemas.microsoft.com/office/drawing/2014/main" id="{782F71BA-77F7-40B3-A0AD-720B52901DCC}"/>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4" name="TextBox 33">
            <a:extLst>
              <a:ext uri="{FF2B5EF4-FFF2-40B4-BE49-F238E27FC236}">
                <a16:creationId xmlns:a16="http://schemas.microsoft.com/office/drawing/2014/main" id="{97FCCF6F-461C-497F-9CC8-C783E9B56D5E}"/>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3" name="직사각형 22">
            <a:extLst>
              <a:ext uri="{FF2B5EF4-FFF2-40B4-BE49-F238E27FC236}">
                <a16:creationId xmlns:a16="http://schemas.microsoft.com/office/drawing/2014/main" id="{D912283B-F071-4B6F-A557-8BA1E0CCC1F1}"/>
              </a:ext>
            </a:extLst>
          </p:cNvPr>
          <p:cNvSpPr/>
          <p:nvPr/>
        </p:nvSpPr>
        <p:spPr>
          <a:xfrm>
            <a:off x="701492" y="5604114"/>
            <a:ext cx="4144112" cy="2731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별: 꼭짓점 5개 23">
            <a:extLst>
              <a:ext uri="{FF2B5EF4-FFF2-40B4-BE49-F238E27FC236}">
                <a16:creationId xmlns:a16="http://schemas.microsoft.com/office/drawing/2014/main" id="{43DE5186-FE48-416B-9682-ACF8A5DD7A16}"/>
              </a:ext>
            </a:extLst>
          </p:cNvPr>
          <p:cNvSpPr/>
          <p:nvPr/>
        </p:nvSpPr>
        <p:spPr>
          <a:xfrm>
            <a:off x="4743999" y="5491594"/>
            <a:ext cx="285856" cy="250272"/>
          </a:xfrm>
          <a:prstGeom prst="star5">
            <a:avLst>
              <a:gd name="adj" fmla="val 26305"/>
              <a:gd name="hf" fmla="val 105146"/>
              <a:gd name="vf" fmla="val 110557"/>
            </a:avLst>
          </a:prstGeom>
          <a:solidFill>
            <a:srgbClr val="FFFF0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p:cNvSpPr txBox="1"/>
              <p:nvPr/>
            </p:nvSpPr>
            <p:spPr>
              <a:xfrm>
                <a:off x="4860032" y="4269540"/>
                <a:ext cx="4355976" cy="969496"/>
              </a:xfrm>
              <a:prstGeom prst="rect">
                <a:avLst/>
              </a:prstGeom>
              <a:noFill/>
            </p:spPr>
            <p:txBody>
              <a:bodyPr wrap="square" rtlCol="0">
                <a:spAutoFit/>
              </a:bodyPr>
              <a:lstStyle/>
              <a:p>
                <a:pPr>
                  <a:lnSpc>
                    <a:spcPct val="150000"/>
                  </a:lnSpc>
                </a:pPr>
                <a:r>
                  <a:rPr lang="en-US" altLang="ko-KR" sz="1900" dirty="0"/>
                  <a:t>Total Customer Increasing Rate</a:t>
                </a:r>
              </a:p>
              <a:p>
                <a:pPr>
                  <a:lnSpc>
                    <a:spcPct val="150000"/>
                  </a:lnSpc>
                </a:pPr>
                <a:r>
                  <a:rPr lang="en-US" altLang="ko-KR" sz="1900" dirty="0"/>
                  <a:t>= </a:t>
                </a:r>
                <a14:m>
                  <m:oMath xmlns:m="http://schemas.openxmlformats.org/officeDocument/2006/math">
                    <m:r>
                      <a:rPr lang="en-US" altLang="ko-KR" sz="1900" i="1" smtClean="0">
                        <a:latin typeface="Cambria Math" panose="02040503050406030204" pitchFamily="18" charset="0"/>
                        <a:ea typeface="Cambria Math" panose="02040503050406030204" pitchFamily="18" charset="0"/>
                      </a:rPr>
                      <m:t>∑</m:t>
                    </m:r>
                  </m:oMath>
                </a14:m>
                <a:r>
                  <a:rPr lang="en-US" altLang="ko-KR" sz="1900" dirty="0"/>
                  <a:t>(Increasing Rate </a:t>
                </a:r>
                <a14:m>
                  <m:oMath xmlns:m="http://schemas.openxmlformats.org/officeDocument/2006/math">
                    <m:r>
                      <a:rPr lang="en-US" altLang="ko-KR" sz="1900" i="1" smtClean="0">
                        <a:latin typeface="Cambria Math" panose="02040503050406030204" pitchFamily="18" charset="0"/>
                        <a:ea typeface="Cambria Math" panose="02040503050406030204" pitchFamily="18" charset="0"/>
                      </a:rPr>
                      <m:t>×</m:t>
                    </m:r>
                  </m:oMath>
                </a14:m>
                <a:r>
                  <a:rPr lang="ko-KR" altLang="en-US" sz="1900" dirty="0"/>
                  <a:t> </a:t>
                </a:r>
                <a:r>
                  <a:rPr lang="en-US" altLang="ko-KR" sz="1900" dirty="0"/>
                  <a:t>Sales Portion)</a:t>
                </a:r>
                <a:endParaRPr lang="ko-KR" altLang="en-US" sz="1900" dirty="0"/>
              </a:p>
            </p:txBody>
          </p:sp>
        </mc:Choice>
        <mc:Fallback xmlns="">
          <p:sp>
            <p:nvSpPr>
              <p:cNvPr id="4" name="TextBox 3"/>
              <p:cNvSpPr txBox="1">
                <a:spLocks noRot="1" noChangeAspect="1" noMove="1" noResize="1" noEditPoints="1" noAdjustHandles="1" noChangeArrowheads="1" noChangeShapeType="1" noTextEdit="1"/>
              </p:cNvSpPr>
              <p:nvPr/>
            </p:nvSpPr>
            <p:spPr>
              <a:xfrm>
                <a:off x="4860032" y="4269540"/>
                <a:ext cx="4355976" cy="969496"/>
              </a:xfrm>
              <a:prstGeom prst="rect">
                <a:avLst/>
              </a:prstGeom>
              <a:blipFill>
                <a:blip r:embed="rId4"/>
                <a:stretch>
                  <a:fillRect l="-1259" b="-440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7755361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744407" cy="523220"/>
          </a:xfrm>
          <a:prstGeom prst="rect">
            <a:avLst/>
          </a:prstGeom>
          <a:noFill/>
        </p:spPr>
        <p:txBody>
          <a:bodyPr wrap="square" rtlCol="0">
            <a:spAutoFit/>
          </a:bodyPr>
          <a:lstStyle/>
          <a:p>
            <a:r>
              <a:rPr lang="en-US" altLang="ko-KR" sz="2800" dirty="0">
                <a:latin typeface="Arial Nova" panose="020B0504020202020204" pitchFamily="34" charset="0"/>
              </a:rPr>
              <a:t>[ Convenience Effect ]</a:t>
            </a:r>
            <a:endParaRPr lang="ko-KR" altLang="en-US" sz="2800" dirty="0">
              <a:latin typeface="Arial Nova" panose="020B0504020202020204" pitchFamily="34" charset="0"/>
            </a:endParaRPr>
          </a:p>
        </p:txBody>
      </p:sp>
      <p:sp>
        <p:nvSpPr>
          <p:cNvPr id="25" name="TextBox 24">
            <a:extLst>
              <a:ext uri="{FF2B5EF4-FFF2-40B4-BE49-F238E27FC236}">
                <a16:creationId xmlns:a16="http://schemas.microsoft.com/office/drawing/2014/main" id="{4FB91833-6291-44E3-B812-DF22FCC4016A}"/>
              </a:ext>
            </a:extLst>
          </p:cNvPr>
          <p:cNvSpPr txBox="1"/>
          <p:nvPr/>
        </p:nvSpPr>
        <p:spPr>
          <a:xfrm>
            <a:off x="2435063" y="6285709"/>
            <a:ext cx="4959579" cy="384721"/>
          </a:xfrm>
          <a:prstGeom prst="rect">
            <a:avLst/>
          </a:prstGeom>
          <a:noFill/>
        </p:spPr>
        <p:txBody>
          <a:bodyPr wrap="square" rtlCol="0">
            <a:spAutoFit/>
          </a:bodyPr>
          <a:lstStyle/>
          <a:p>
            <a:pPr algn="ctr"/>
            <a:r>
              <a:rPr lang="en-US" altLang="ko-KR" sz="1900" u="sng" dirty="0">
                <a:latin typeface="Arial Nova" panose="020B0504020202020204" pitchFamily="34" charset="0"/>
              </a:rPr>
              <a:t>9.45% of Gross profit </a:t>
            </a:r>
            <a:r>
              <a:rPr lang="en-US" altLang="ko-KR" dirty="0">
                <a:latin typeface="Arial Nova" panose="020B0504020202020204" pitchFamily="34" charset="0"/>
              </a:rPr>
              <a:t>would be increasing</a:t>
            </a:r>
            <a:endParaRPr lang="ko-KR" altLang="en-US" dirty="0">
              <a:latin typeface="Arial Nova" panose="020B0504020202020204" pitchFamily="34" charset="0"/>
            </a:endParaRPr>
          </a:p>
        </p:txBody>
      </p:sp>
      <p:sp>
        <p:nvSpPr>
          <p:cNvPr id="28" name="직사각형 27">
            <a:extLst>
              <a:ext uri="{FF2B5EF4-FFF2-40B4-BE49-F238E27FC236}">
                <a16:creationId xmlns:a16="http://schemas.microsoft.com/office/drawing/2014/main" id="{C16B1684-E52E-4252-BFAD-09B0B4696D66}"/>
              </a:ext>
            </a:extLst>
          </p:cNvPr>
          <p:cNvSpPr/>
          <p:nvPr/>
        </p:nvSpPr>
        <p:spPr>
          <a:xfrm>
            <a:off x="0" y="1268760"/>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8E83150-813F-43B6-8ECE-A408565F8F42}"/>
              </a:ext>
            </a:extLst>
          </p:cNvPr>
          <p:cNvSpPr txBox="1"/>
          <p:nvPr/>
        </p:nvSpPr>
        <p:spPr>
          <a:xfrm>
            <a:off x="107506" y="1340770"/>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02</a:t>
            </a:r>
          </a:p>
        </p:txBody>
      </p:sp>
      <p:sp>
        <p:nvSpPr>
          <p:cNvPr id="32" name="TextBox 31">
            <a:extLst>
              <a:ext uri="{FF2B5EF4-FFF2-40B4-BE49-F238E27FC236}">
                <a16:creationId xmlns:a16="http://schemas.microsoft.com/office/drawing/2014/main" id="{17A793A2-4EFB-4032-AF7D-1D751BB90F1F}"/>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3" name="TextBox 32">
            <a:extLst>
              <a:ext uri="{FF2B5EF4-FFF2-40B4-BE49-F238E27FC236}">
                <a16:creationId xmlns:a16="http://schemas.microsoft.com/office/drawing/2014/main" id="{782F71BA-77F7-40B3-A0AD-720B52901DCC}"/>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4" name="TextBox 33">
            <a:extLst>
              <a:ext uri="{FF2B5EF4-FFF2-40B4-BE49-F238E27FC236}">
                <a16:creationId xmlns:a16="http://schemas.microsoft.com/office/drawing/2014/main" id="{97FCCF6F-461C-497F-9CC8-C783E9B56D5E}"/>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pic>
        <p:nvPicPr>
          <p:cNvPr id="2" name="그림 1">
            <a:extLst>
              <a:ext uri="{FF2B5EF4-FFF2-40B4-BE49-F238E27FC236}">
                <a16:creationId xmlns:a16="http://schemas.microsoft.com/office/drawing/2014/main" id="{A98BEB63-C423-4FF1-B8FA-80F47A1D4330}"/>
              </a:ext>
            </a:extLst>
          </p:cNvPr>
          <p:cNvPicPr>
            <a:picLocks noChangeAspect="1"/>
          </p:cNvPicPr>
          <p:nvPr/>
        </p:nvPicPr>
        <p:blipFill>
          <a:blip r:embed="rId2"/>
          <a:stretch>
            <a:fillRect/>
          </a:stretch>
        </p:blipFill>
        <p:spPr>
          <a:xfrm>
            <a:off x="2004017" y="1306621"/>
            <a:ext cx="5592319" cy="2629902"/>
          </a:xfrm>
          <a:prstGeom prst="rect">
            <a:avLst/>
          </a:prstGeom>
        </p:spPr>
      </p:pic>
      <p:sp>
        <p:nvSpPr>
          <p:cNvPr id="4" name="타원 3">
            <a:extLst>
              <a:ext uri="{FF2B5EF4-FFF2-40B4-BE49-F238E27FC236}">
                <a16:creationId xmlns:a16="http://schemas.microsoft.com/office/drawing/2014/main" id="{B0CCC5C7-5D99-4FAD-8E32-C0F1BDE4CC7D}"/>
              </a:ext>
            </a:extLst>
          </p:cNvPr>
          <p:cNvSpPr/>
          <p:nvPr/>
        </p:nvSpPr>
        <p:spPr>
          <a:xfrm>
            <a:off x="3546701" y="3459698"/>
            <a:ext cx="684076" cy="3775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2D4F162C-A20A-43F5-93BA-E44316DE8CA9}"/>
              </a:ext>
            </a:extLst>
          </p:cNvPr>
          <p:cNvSpPr/>
          <p:nvPr/>
        </p:nvSpPr>
        <p:spPr>
          <a:xfrm>
            <a:off x="4050757" y="3126887"/>
            <a:ext cx="684076" cy="3775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4DCA7C04-4815-4E12-9FF4-990A23D4DACD}"/>
              </a:ext>
            </a:extLst>
          </p:cNvPr>
          <p:cNvCxnSpPr>
            <a:cxnSpLocks/>
          </p:cNvCxnSpPr>
          <p:nvPr/>
        </p:nvCxnSpPr>
        <p:spPr>
          <a:xfrm>
            <a:off x="5711929" y="2458323"/>
            <a:ext cx="89561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직선 연결선 34">
            <a:extLst>
              <a:ext uri="{FF2B5EF4-FFF2-40B4-BE49-F238E27FC236}">
                <a16:creationId xmlns:a16="http://schemas.microsoft.com/office/drawing/2014/main" id="{99CB0DDA-E7E9-4084-BC26-F0EFD49BD0FF}"/>
              </a:ext>
            </a:extLst>
          </p:cNvPr>
          <p:cNvCxnSpPr>
            <a:cxnSpLocks/>
          </p:cNvCxnSpPr>
          <p:nvPr/>
        </p:nvCxnSpPr>
        <p:spPr>
          <a:xfrm>
            <a:off x="5719953" y="2621572"/>
            <a:ext cx="77907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직선 연결선 11">
            <a:extLst>
              <a:ext uri="{FF2B5EF4-FFF2-40B4-BE49-F238E27FC236}">
                <a16:creationId xmlns:a16="http://schemas.microsoft.com/office/drawing/2014/main" id="{AA91A43F-CDCB-4C0F-AA4D-E416011921B2}"/>
              </a:ext>
            </a:extLst>
          </p:cNvPr>
          <p:cNvCxnSpPr>
            <a:cxnSpLocks/>
            <a:stCxn id="31" idx="4"/>
            <a:endCxn id="57" idx="0"/>
          </p:cNvCxnSpPr>
          <p:nvPr/>
        </p:nvCxnSpPr>
        <p:spPr>
          <a:xfrm>
            <a:off x="4392795" y="3504474"/>
            <a:ext cx="522058" cy="775939"/>
          </a:xfrm>
          <a:prstGeom prst="line">
            <a:avLst/>
          </a:prstGeom>
        </p:spPr>
        <p:style>
          <a:lnRef idx="2">
            <a:schemeClr val="dk1"/>
          </a:lnRef>
          <a:fillRef idx="0">
            <a:schemeClr val="dk1"/>
          </a:fillRef>
          <a:effectRef idx="1">
            <a:schemeClr val="dk1"/>
          </a:effectRef>
          <a:fontRef idx="minor">
            <a:schemeClr val="tx1"/>
          </a:fontRef>
        </p:style>
      </p:cxnSp>
      <p:cxnSp>
        <p:nvCxnSpPr>
          <p:cNvPr id="36" name="직선 연결선 35">
            <a:extLst>
              <a:ext uri="{FF2B5EF4-FFF2-40B4-BE49-F238E27FC236}">
                <a16:creationId xmlns:a16="http://schemas.microsoft.com/office/drawing/2014/main" id="{82D19BE8-5831-4B87-8BE4-C867F852EC47}"/>
              </a:ext>
            </a:extLst>
          </p:cNvPr>
          <p:cNvCxnSpPr>
            <a:cxnSpLocks/>
            <a:stCxn id="4" idx="5"/>
            <a:endCxn id="57" idx="0"/>
          </p:cNvCxnSpPr>
          <p:nvPr/>
        </p:nvCxnSpPr>
        <p:spPr>
          <a:xfrm>
            <a:off x="4130596" y="3781989"/>
            <a:ext cx="784257" cy="498424"/>
          </a:xfrm>
          <a:prstGeom prst="line">
            <a:avLst/>
          </a:prstGeom>
        </p:spPr>
        <p:style>
          <a:lnRef idx="2">
            <a:schemeClr val="dk1"/>
          </a:lnRef>
          <a:fillRef idx="0">
            <a:schemeClr val="dk1"/>
          </a:fillRef>
          <a:effectRef idx="1">
            <a:schemeClr val="dk1"/>
          </a:effectRef>
          <a:fontRef idx="minor">
            <a:schemeClr val="tx1"/>
          </a:fontRef>
        </p:style>
      </p:cxnSp>
      <p:sp>
        <p:nvSpPr>
          <p:cNvPr id="57" name="직사각형 56">
            <a:extLst>
              <a:ext uri="{FF2B5EF4-FFF2-40B4-BE49-F238E27FC236}">
                <a16:creationId xmlns:a16="http://schemas.microsoft.com/office/drawing/2014/main" id="{97C6FE24-0C23-4EA2-B3B5-A3DC7ED73EBA}"/>
              </a:ext>
            </a:extLst>
          </p:cNvPr>
          <p:cNvSpPr/>
          <p:nvPr/>
        </p:nvSpPr>
        <p:spPr>
          <a:xfrm>
            <a:off x="2613091" y="4280413"/>
            <a:ext cx="4603524" cy="1270042"/>
          </a:xfrm>
          <a:prstGeom prst="rect">
            <a:avLst/>
          </a:prstGeom>
          <a:solidFill>
            <a:schemeClr val="tx1">
              <a:lumMod val="50000"/>
              <a:lumOff val="5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dirty="0"/>
              <a:t>27%(increased customers) x 35%(newly inflowed customers) = 9.45%(increased gross profit)</a:t>
            </a:r>
          </a:p>
        </p:txBody>
      </p:sp>
      <p:sp>
        <p:nvSpPr>
          <p:cNvPr id="58" name="화살표: 아래쪽 57">
            <a:extLst>
              <a:ext uri="{FF2B5EF4-FFF2-40B4-BE49-F238E27FC236}">
                <a16:creationId xmlns:a16="http://schemas.microsoft.com/office/drawing/2014/main" id="{DD6A6781-2A9B-45D3-AF66-19DA7C88159D}"/>
              </a:ext>
            </a:extLst>
          </p:cNvPr>
          <p:cNvSpPr/>
          <p:nvPr/>
        </p:nvSpPr>
        <p:spPr>
          <a:xfrm>
            <a:off x="4726957" y="5673596"/>
            <a:ext cx="396040" cy="487902"/>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9" name="직선 연결선 58">
            <a:extLst>
              <a:ext uri="{FF2B5EF4-FFF2-40B4-BE49-F238E27FC236}">
                <a16:creationId xmlns:a16="http://schemas.microsoft.com/office/drawing/2014/main" id="{CA4292C0-A222-4C9B-A9D5-B6BCDDE5B5D9}"/>
              </a:ext>
            </a:extLst>
          </p:cNvPr>
          <p:cNvCxnSpPr>
            <a:cxnSpLocks/>
          </p:cNvCxnSpPr>
          <p:nvPr/>
        </p:nvCxnSpPr>
        <p:spPr>
          <a:xfrm>
            <a:off x="3962990" y="1560262"/>
            <a:ext cx="232001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6522487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12056" y="1294021"/>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Benefit Analysis</a:t>
            </a:r>
          </a:p>
        </p:txBody>
      </p:sp>
      <p:sp>
        <p:nvSpPr>
          <p:cNvPr id="31" name="TextBox 30"/>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75000"/>
                  </a:schemeClr>
                </a:solidFill>
                <a:latin typeface="나눔고딕" pitchFamily="50" charset="-127"/>
                <a:ea typeface="나눔고딕" pitchFamily="50" charset="-127"/>
              </a:rPr>
              <a:t>01</a:t>
            </a:r>
          </a:p>
        </p:txBody>
      </p:sp>
      <p:sp>
        <p:nvSpPr>
          <p:cNvPr id="2" name="직사각형 1"/>
          <p:cNvSpPr/>
          <p:nvPr/>
        </p:nvSpPr>
        <p:spPr>
          <a:xfrm>
            <a:off x="100907" y="1309990"/>
            <a:ext cx="463588" cy="369332"/>
          </a:xfrm>
          <a:prstGeom prst="rect">
            <a:avLst/>
          </a:prstGeom>
        </p:spPr>
        <p:txBody>
          <a:bodyPr wrap="none">
            <a:spAutoFit/>
          </a:bodyPr>
          <a:lstStyle/>
          <a:p>
            <a:r>
              <a:rPr lang="en-US" altLang="ko-KR"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02</a:t>
            </a:r>
          </a:p>
        </p:txBody>
      </p:sp>
      <p:sp>
        <p:nvSpPr>
          <p:cNvPr id="7" name="TextBox 6">
            <a:extLst>
              <a:ext uri="{FF2B5EF4-FFF2-40B4-BE49-F238E27FC236}">
                <a16:creationId xmlns:a16="http://schemas.microsoft.com/office/drawing/2014/main" id="{8E9CDD75-53FF-4D49-8BB5-6747080AE1D9}"/>
              </a:ext>
            </a:extLst>
          </p:cNvPr>
          <p:cNvSpPr txBox="1"/>
          <p:nvPr/>
        </p:nvSpPr>
        <p:spPr>
          <a:xfrm>
            <a:off x="4572003" y="404664"/>
            <a:ext cx="3744407" cy="523220"/>
          </a:xfrm>
          <a:prstGeom prst="rect">
            <a:avLst/>
          </a:prstGeom>
          <a:noFill/>
        </p:spPr>
        <p:txBody>
          <a:bodyPr wrap="square" rtlCol="0">
            <a:spAutoFit/>
          </a:bodyPr>
          <a:lstStyle/>
          <a:p>
            <a:r>
              <a:rPr lang="en-US" altLang="ko-KR" sz="2800" dirty="0">
                <a:latin typeface="Arial Nova" panose="020B0504020202020204" pitchFamily="34" charset="0"/>
              </a:rPr>
              <a:t>[ Convenience Effect ]</a:t>
            </a:r>
            <a:endParaRPr lang="ko-KR" altLang="en-US" sz="2800" dirty="0">
              <a:latin typeface="Arial Nova" panose="020B0504020202020204" pitchFamily="34" charset="0"/>
            </a:endParaRPr>
          </a:p>
        </p:txBody>
      </p:sp>
      <p:sp>
        <p:nvSpPr>
          <p:cNvPr id="14" name="TextBox 13">
            <a:extLst>
              <a:ext uri="{FF2B5EF4-FFF2-40B4-BE49-F238E27FC236}">
                <a16:creationId xmlns:a16="http://schemas.microsoft.com/office/drawing/2014/main" id="{13461F4A-26EE-4458-96DF-582BA00F266D}"/>
              </a:ext>
            </a:extLst>
          </p:cNvPr>
          <p:cNvSpPr txBox="1"/>
          <p:nvPr/>
        </p:nvSpPr>
        <p:spPr>
          <a:xfrm>
            <a:off x="839307" y="2623212"/>
            <a:ext cx="5261418" cy="369332"/>
          </a:xfrm>
          <a:prstGeom prst="rect">
            <a:avLst/>
          </a:prstGeom>
          <a:noFill/>
        </p:spPr>
        <p:txBody>
          <a:bodyPr wrap="square" rtlCol="0">
            <a:spAutoFit/>
          </a:bodyPr>
          <a:lstStyle/>
          <a:p>
            <a:r>
              <a:rPr lang="en-US" altLang="ko-KR" dirty="0">
                <a:latin typeface="Arial Nova" panose="020B0504020202020204" pitchFamily="34" charset="0"/>
              </a:rPr>
              <a:t>Change of gross profit by change of customers</a:t>
            </a:r>
            <a:endParaRPr lang="ko-KR" altLang="en-US" sz="1600" dirty="0">
              <a:latin typeface="Arial Nova" panose="020B0504020202020204" pitchFamily="34" charset="0"/>
            </a:endParaRPr>
          </a:p>
        </p:txBody>
      </p:sp>
      <p:sp>
        <p:nvSpPr>
          <p:cNvPr id="20" name="화살표: 아래쪽 19">
            <a:extLst>
              <a:ext uri="{FF2B5EF4-FFF2-40B4-BE49-F238E27FC236}">
                <a16:creationId xmlns:a16="http://schemas.microsoft.com/office/drawing/2014/main" id="{92F160C1-FEEF-4713-A96D-98D713C51C99}"/>
              </a:ext>
            </a:extLst>
          </p:cNvPr>
          <p:cNvSpPr/>
          <p:nvPr/>
        </p:nvSpPr>
        <p:spPr>
          <a:xfrm>
            <a:off x="4802405" y="3895200"/>
            <a:ext cx="226771" cy="494126"/>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117603DE-21B4-4034-9A72-DF75FF676A6C}"/>
              </a:ext>
            </a:extLst>
          </p:cNvPr>
          <p:cNvSpPr txBox="1"/>
          <p:nvPr/>
        </p:nvSpPr>
        <p:spPr>
          <a:xfrm>
            <a:off x="5079189" y="4293096"/>
            <a:ext cx="3960440" cy="338554"/>
          </a:xfrm>
          <a:prstGeom prst="rect">
            <a:avLst/>
          </a:prstGeom>
          <a:noFill/>
        </p:spPr>
        <p:txBody>
          <a:bodyPr wrap="square" rtlCol="0">
            <a:spAutoFit/>
          </a:bodyPr>
          <a:lstStyle/>
          <a:p>
            <a:pPr algn="r"/>
            <a:r>
              <a:rPr lang="en-US" altLang="ko-KR" sz="1600" dirty="0">
                <a:latin typeface="Arial Nova" panose="020B0504020202020204" pitchFamily="34" charset="0"/>
              </a:rPr>
              <a:t>Total gross profit – original gross profit</a:t>
            </a:r>
            <a:endParaRPr lang="ko-KR" altLang="en-US" sz="1600" dirty="0">
              <a:latin typeface="Arial Nova" panose="020B0504020202020204" pitchFamily="34" charset="0"/>
            </a:endParaRPr>
          </a:p>
        </p:txBody>
      </p:sp>
      <p:sp>
        <p:nvSpPr>
          <p:cNvPr id="22" name="TextBox 21">
            <a:extLst>
              <a:ext uri="{FF2B5EF4-FFF2-40B4-BE49-F238E27FC236}">
                <a16:creationId xmlns:a16="http://schemas.microsoft.com/office/drawing/2014/main" id="{9AD9D227-BC6D-4935-8192-4D5F8385AD6D}"/>
              </a:ext>
            </a:extLst>
          </p:cNvPr>
          <p:cNvSpPr txBox="1"/>
          <p:nvPr/>
        </p:nvSpPr>
        <p:spPr>
          <a:xfrm>
            <a:off x="2270235" y="6268670"/>
            <a:ext cx="6754607" cy="369332"/>
          </a:xfrm>
          <a:prstGeom prst="rect">
            <a:avLst/>
          </a:prstGeom>
          <a:noFill/>
        </p:spPr>
        <p:txBody>
          <a:bodyPr wrap="square" rtlCol="0">
            <a:spAutoFit/>
          </a:bodyPr>
          <a:lstStyle/>
          <a:p>
            <a:pPr algn="r"/>
            <a:r>
              <a:rPr lang="en-US" altLang="ko-KR" dirty="0"/>
              <a:t>Growth of gross profit reflects technology introduction phase</a:t>
            </a:r>
            <a:endParaRPr lang="ko-KR" altLang="en-US" dirty="0"/>
          </a:p>
        </p:txBody>
      </p:sp>
      <p:sp>
        <p:nvSpPr>
          <p:cNvPr id="23" name="TextBox 22">
            <a:extLst>
              <a:ext uri="{FF2B5EF4-FFF2-40B4-BE49-F238E27FC236}">
                <a16:creationId xmlns:a16="http://schemas.microsoft.com/office/drawing/2014/main" id="{C3E4D842-97CD-4C3F-B666-BF31F354D591}"/>
              </a:ext>
            </a:extLst>
          </p:cNvPr>
          <p:cNvSpPr txBox="1"/>
          <p:nvPr/>
        </p:nvSpPr>
        <p:spPr>
          <a:xfrm>
            <a:off x="7706552" y="2704859"/>
            <a:ext cx="1351042" cy="461665"/>
          </a:xfrm>
          <a:prstGeom prst="rect">
            <a:avLst/>
          </a:prstGeom>
          <a:noFill/>
        </p:spPr>
        <p:txBody>
          <a:bodyPr wrap="square" rtlCol="0">
            <a:spAutoFit/>
          </a:bodyPr>
          <a:lstStyle/>
          <a:p>
            <a:r>
              <a:rPr lang="en-US" altLang="ko-KR" sz="2400" dirty="0">
                <a:latin typeface="Arial Nova" panose="020B0504020202020204" pitchFamily="34" charset="0"/>
              </a:rPr>
              <a:t>[ Benefit]</a:t>
            </a:r>
            <a:endParaRPr lang="ko-KR" altLang="en-US" sz="2400" dirty="0">
              <a:latin typeface="Arial Nova" panose="020B0504020202020204" pitchFamily="34" charset="0"/>
            </a:endParaRPr>
          </a:p>
        </p:txBody>
      </p:sp>
      <p:sp>
        <p:nvSpPr>
          <p:cNvPr id="24" name="TextBox 23">
            <a:extLst>
              <a:ext uri="{FF2B5EF4-FFF2-40B4-BE49-F238E27FC236}">
                <a16:creationId xmlns:a16="http://schemas.microsoft.com/office/drawing/2014/main" id="{3057C7FF-99D4-4229-AE75-FECA0FD14A0B}"/>
              </a:ext>
            </a:extLst>
          </p:cNvPr>
          <p:cNvSpPr txBox="1"/>
          <p:nvPr/>
        </p:nvSpPr>
        <p:spPr>
          <a:xfrm>
            <a:off x="818209" y="1462411"/>
            <a:ext cx="8185553" cy="400110"/>
          </a:xfrm>
          <a:prstGeom prst="rect">
            <a:avLst/>
          </a:prstGeom>
          <a:noFill/>
        </p:spPr>
        <p:txBody>
          <a:bodyPr wrap="square" rtlCol="0">
            <a:spAutoFit/>
          </a:bodyPr>
          <a:lstStyle/>
          <a:p>
            <a:pPr algn="r"/>
            <a:r>
              <a:rPr lang="en-US" altLang="ko-KR" sz="2000" b="1" dirty="0">
                <a:latin typeface="Arial Nova" panose="020B0504020202020204" pitchFamily="34" charset="0"/>
              </a:rPr>
              <a:t>Original Gross Profit * 109.45% * </a:t>
            </a:r>
            <a:r>
              <a:rPr lang="el-GR" altLang="ko-KR" sz="2000" b="1" dirty="0">
                <a:latin typeface="Arial Nova" panose="020B0504020202020204" pitchFamily="34" charset="0"/>
              </a:rPr>
              <a:t>α</a:t>
            </a:r>
            <a:r>
              <a:rPr lang="ko-KR" altLang="en-US" sz="2000" b="1" dirty="0">
                <a:latin typeface="Arial Nova" panose="020B0504020202020204" pitchFamily="34" charset="0"/>
              </a:rPr>
              <a:t> </a:t>
            </a:r>
            <a:r>
              <a:rPr lang="en-US" altLang="ko-KR" sz="2000" b="1" dirty="0">
                <a:latin typeface="Arial Nova" panose="020B0504020202020204" pitchFamily="34" charset="0"/>
              </a:rPr>
              <a:t>= New Gross Profit</a:t>
            </a:r>
            <a:endParaRPr lang="ko-KR" altLang="en-US" sz="2000" b="1" dirty="0">
              <a:latin typeface="Arial Nova" panose="020B0504020202020204" pitchFamily="34" charset="0"/>
            </a:endParaRPr>
          </a:p>
        </p:txBody>
      </p:sp>
      <p:sp>
        <p:nvSpPr>
          <p:cNvPr id="25" name="TextBox 24">
            <a:extLst>
              <a:ext uri="{FF2B5EF4-FFF2-40B4-BE49-F238E27FC236}">
                <a16:creationId xmlns:a16="http://schemas.microsoft.com/office/drawing/2014/main" id="{771CE446-23B4-4270-80E4-A7EE0B066BBE}"/>
              </a:ext>
            </a:extLst>
          </p:cNvPr>
          <p:cNvSpPr txBox="1"/>
          <p:nvPr/>
        </p:nvSpPr>
        <p:spPr>
          <a:xfrm>
            <a:off x="4763198" y="1835532"/>
            <a:ext cx="4240564" cy="369332"/>
          </a:xfrm>
          <a:prstGeom prst="rect">
            <a:avLst/>
          </a:prstGeom>
          <a:noFill/>
        </p:spPr>
        <p:txBody>
          <a:bodyPr wrap="square" rtlCol="0">
            <a:spAutoFit/>
          </a:bodyPr>
          <a:lstStyle/>
          <a:p>
            <a:pPr algn="r"/>
            <a:r>
              <a:rPr lang="el-GR" altLang="ko-KR" dirty="0">
                <a:latin typeface="Arial Nova" panose="020B0504020202020204" pitchFamily="34" charset="0"/>
              </a:rPr>
              <a:t>α</a:t>
            </a:r>
            <a:r>
              <a:rPr lang="en-US" altLang="ko-KR" dirty="0">
                <a:latin typeface="Arial Nova" panose="020B0504020202020204" pitchFamily="34" charset="0"/>
              </a:rPr>
              <a:t> = Reflection of Phase</a:t>
            </a:r>
            <a:endParaRPr lang="ko-KR" altLang="en-US" dirty="0">
              <a:latin typeface="Arial Nova" panose="020B0504020202020204" pitchFamily="34" charset="0"/>
            </a:endParaRPr>
          </a:p>
        </p:txBody>
      </p:sp>
      <p:cxnSp>
        <p:nvCxnSpPr>
          <p:cNvPr id="26" name="직선 연결선 25">
            <a:extLst>
              <a:ext uri="{FF2B5EF4-FFF2-40B4-BE49-F238E27FC236}">
                <a16:creationId xmlns:a16="http://schemas.microsoft.com/office/drawing/2014/main" id="{7418BC24-668B-4B69-A85D-9BDBB9ADAAF7}"/>
              </a:ext>
            </a:extLst>
          </p:cNvPr>
          <p:cNvCxnSpPr/>
          <p:nvPr/>
        </p:nvCxnSpPr>
        <p:spPr>
          <a:xfrm>
            <a:off x="839307" y="2394254"/>
            <a:ext cx="81644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1301F9CE-C1D4-4358-BF14-AA5D21C37FEE}"/>
              </a:ext>
            </a:extLst>
          </p:cNvPr>
          <p:cNvPicPr>
            <a:picLocks noChangeAspect="1"/>
          </p:cNvPicPr>
          <p:nvPr/>
        </p:nvPicPr>
        <p:blipFill>
          <a:blip r:embed="rId2"/>
          <a:stretch>
            <a:fillRect/>
          </a:stretch>
        </p:blipFill>
        <p:spPr>
          <a:xfrm>
            <a:off x="818209" y="3301354"/>
            <a:ext cx="8185554" cy="559694"/>
          </a:xfrm>
          <a:prstGeom prst="rect">
            <a:avLst/>
          </a:prstGeom>
          <a:ln>
            <a:solidFill>
              <a:schemeClr val="tx1"/>
            </a:solidFill>
          </a:ln>
        </p:spPr>
      </p:pic>
      <p:pic>
        <p:nvPicPr>
          <p:cNvPr id="4" name="그림 3">
            <a:extLst>
              <a:ext uri="{FF2B5EF4-FFF2-40B4-BE49-F238E27FC236}">
                <a16:creationId xmlns:a16="http://schemas.microsoft.com/office/drawing/2014/main" id="{A32FB00F-4F0E-4499-B943-C157A3BC494C}"/>
              </a:ext>
            </a:extLst>
          </p:cNvPr>
          <p:cNvPicPr>
            <a:picLocks noChangeAspect="1"/>
          </p:cNvPicPr>
          <p:nvPr/>
        </p:nvPicPr>
        <p:blipFill>
          <a:blip r:embed="rId3"/>
          <a:stretch>
            <a:fillRect/>
          </a:stretch>
        </p:blipFill>
        <p:spPr>
          <a:xfrm>
            <a:off x="818208" y="4807354"/>
            <a:ext cx="8185554" cy="547834"/>
          </a:xfrm>
          <a:prstGeom prst="rect">
            <a:avLst/>
          </a:prstGeom>
          <a:ln>
            <a:solidFill>
              <a:schemeClr val="tx1"/>
            </a:solidFill>
          </a:ln>
        </p:spPr>
      </p:pic>
    </p:spTree>
    <p:extLst>
      <p:ext uri="{BB962C8B-B14F-4D97-AF65-F5344CB8AC3E}">
        <p14:creationId xmlns:p14="http://schemas.microsoft.com/office/powerpoint/2010/main" val="392156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11" name="TextBox 10">
            <a:extLst>
              <a:ext uri="{FF2B5EF4-FFF2-40B4-BE49-F238E27FC236}">
                <a16:creationId xmlns:a16="http://schemas.microsoft.com/office/drawing/2014/main" id="{24084FEC-33F1-494C-B44A-0F43DA0F2A2A}"/>
              </a:ext>
            </a:extLst>
          </p:cNvPr>
          <p:cNvSpPr txBox="1"/>
          <p:nvPr/>
        </p:nvSpPr>
        <p:spPr>
          <a:xfrm>
            <a:off x="3131840" y="3563753"/>
            <a:ext cx="3940194" cy="523220"/>
          </a:xfrm>
          <a:prstGeom prst="rect">
            <a:avLst/>
          </a:prstGeom>
          <a:noFill/>
        </p:spPr>
        <p:txBody>
          <a:bodyPr wrap="square" rtlCol="0">
            <a:spAutoFit/>
          </a:bodyPr>
          <a:lstStyle/>
          <a:p>
            <a:r>
              <a:rPr lang="en-US" altLang="ko-KR" sz="2800" dirty="0" err="1">
                <a:latin typeface="Arial Nova" panose="020B0504020202020204" pitchFamily="34" charset="0"/>
              </a:rPr>
              <a:t>AmazonGo</a:t>
            </a:r>
            <a:r>
              <a:rPr lang="en-US" altLang="ko-KR" sz="2800" dirty="0">
                <a:latin typeface="Arial Nova" panose="020B0504020202020204" pitchFamily="34" charset="0"/>
              </a:rPr>
              <a:t> Technology</a:t>
            </a:r>
            <a:endParaRPr lang="ko-KR" altLang="en-US" sz="2800" dirty="0">
              <a:latin typeface="Arial Nova" panose="020B0504020202020204" pitchFamily="34" charset="0"/>
            </a:endParaRPr>
          </a:p>
        </p:txBody>
      </p:sp>
      <p:pic>
        <p:nvPicPr>
          <p:cNvPr id="3" name="그림 2">
            <a:extLst>
              <a:ext uri="{FF2B5EF4-FFF2-40B4-BE49-F238E27FC236}">
                <a16:creationId xmlns:a16="http://schemas.microsoft.com/office/drawing/2014/main" id="{08C2D541-8DA7-4A03-A1E9-D707DA4C58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072" y="1455033"/>
            <a:ext cx="2537021" cy="1852647"/>
          </a:xfrm>
          <a:prstGeom prst="rect">
            <a:avLst/>
          </a:prstGeom>
        </p:spPr>
      </p:pic>
      <p:pic>
        <p:nvPicPr>
          <p:cNvPr id="5" name="그림 4">
            <a:extLst>
              <a:ext uri="{FF2B5EF4-FFF2-40B4-BE49-F238E27FC236}">
                <a16:creationId xmlns:a16="http://schemas.microsoft.com/office/drawing/2014/main" id="{3B8D5B3F-A9C4-49FA-84EE-E487B807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757" y="1664839"/>
            <a:ext cx="2366553" cy="1433034"/>
          </a:xfrm>
          <a:prstGeom prst="rect">
            <a:avLst/>
          </a:prstGeom>
        </p:spPr>
      </p:pic>
      <p:pic>
        <p:nvPicPr>
          <p:cNvPr id="7" name="그림 6">
            <a:extLst>
              <a:ext uri="{FF2B5EF4-FFF2-40B4-BE49-F238E27FC236}">
                <a16:creationId xmlns:a16="http://schemas.microsoft.com/office/drawing/2014/main" id="{CB540482-4556-48CB-9162-647C89DAF9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52" t="23423" r="5729" b="11609"/>
          <a:stretch/>
        </p:blipFill>
        <p:spPr>
          <a:xfrm>
            <a:off x="2771800" y="4797152"/>
            <a:ext cx="3321232" cy="1727103"/>
          </a:xfrm>
          <a:prstGeom prst="rect">
            <a:avLst/>
          </a:prstGeom>
        </p:spPr>
      </p:pic>
      <p:sp>
        <p:nvSpPr>
          <p:cNvPr id="8" name="이등변 삼각형 7">
            <a:extLst>
              <a:ext uri="{FF2B5EF4-FFF2-40B4-BE49-F238E27FC236}">
                <a16:creationId xmlns:a16="http://schemas.microsoft.com/office/drawing/2014/main" id="{BD9BEC91-E571-47EE-A7CB-5CD8EECF0C24}"/>
              </a:ext>
            </a:extLst>
          </p:cNvPr>
          <p:cNvSpPr/>
          <p:nvPr/>
        </p:nvSpPr>
        <p:spPr>
          <a:xfrm>
            <a:off x="4045086" y="2740632"/>
            <a:ext cx="1746368" cy="1620144"/>
          </a:xfrm>
          <a:prstGeom prst="triangl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3F94822-8F5D-463A-9CE8-867378C89BE1}"/>
              </a:ext>
            </a:extLst>
          </p:cNvPr>
          <p:cNvSpPr txBox="1"/>
          <p:nvPr/>
        </p:nvSpPr>
        <p:spPr>
          <a:xfrm>
            <a:off x="6228184" y="6060707"/>
            <a:ext cx="2647574" cy="461665"/>
          </a:xfrm>
          <a:prstGeom prst="rect">
            <a:avLst/>
          </a:prstGeom>
          <a:noFill/>
        </p:spPr>
        <p:txBody>
          <a:bodyPr wrap="square" rtlCol="0">
            <a:spAutoFit/>
          </a:bodyPr>
          <a:lstStyle/>
          <a:p>
            <a:r>
              <a:rPr lang="en-US" altLang="ko-KR" sz="2400" dirty="0">
                <a:latin typeface="Arial Nova" panose="020B0504020202020204" pitchFamily="34" charset="0"/>
              </a:rPr>
              <a:t>+ Other Machines</a:t>
            </a:r>
            <a:endParaRPr lang="ko-KR" altLang="en-US" sz="2400" dirty="0">
              <a:latin typeface="Arial Nova" panose="020B0504020202020204" pitchFamily="34" charset="0"/>
            </a:endParaRPr>
          </a:p>
        </p:txBody>
      </p:sp>
      <p:sp>
        <p:nvSpPr>
          <p:cNvPr id="21" name="TextBox 20">
            <a:extLst>
              <a:ext uri="{FF2B5EF4-FFF2-40B4-BE49-F238E27FC236}">
                <a16:creationId xmlns:a16="http://schemas.microsoft.com/office/drawing/2014/main" id="{0183904B-5F14-4439-8F26-B5BB47F00C13}"/>
              </a:ext>
            </a:extLst>
          </p:cNvPr>
          <p:cNvSpPr txBox="1"/>
          <p:nvPr/>
        </p:nvSpPr>
        <p:spPr>
          <a:xfrm>
            <a:off x="1113793" y="3262659"/>
            <a:ext cx="2133995" cy="400110"/>
          </a:xfrm>
          <a:prstGeom prst="rect">
            <a:avLst/>
          </a:prstGeom>
          <a:noFill/>
        </p:spPr>
        <p:txBody>
          <a:bodyPr wrap="square" rtlCol="0">
            <a:spAutoFit/>
          </a:bodyPr>
          <a:lstStyle/>
          <a:p>
            <a:r>
              <a:rPr lang="en-US" altLang="ko-KR" sz="2000" dirty="0">
                <a:latin typeface="Arial Nova" panose="020B0504020202020204" pitchFamily="34" charset="0"/>
              </a:rPr>
              <a:t>Sensing Camera</a:t>
            </a:r>
            <a:endParaRPr lang="ko-KR" altLang="en-US" sz="2000" dirty="0">
              <a:latin typeface="Arial Nova" panose="020B0504020202020204" pitchFamily="34" charset="0"/>
            </a:endParaRPr>
          </a:p>
        </p:txBody>
      </p:sp>
      <p:sp>
        <p:nvSpPr>
          <p:cNvPr id="22" name="TextBox 21">
            <a:extLst>
              <a:ext uri="{FF2B5EF4-FFF2-40B4-BE49-F238E27FC236}">
                <a16:creationId xmlns:a16="http://schemas.microsoft.com/office/drawing/2014/main" id="{CC15ED12-714A-47B1-950D-A389FCE0E711}"/>
              </a:ext>
            </a:extLst>
          </p:cNvPr>
          <p:cNvSpPr txBox="1"/>
          <p:nvPr/>
        </p:nvSpPr>
        <p:spPr>
          <a:xfrm>
            <a:off x="6218618" y="1336748"/>
            <a:ext cx="2133995" cy="400110"/>
          </a:xfrm>
          <a:prstGeom prst="rect">
            <a:avLst/>
          </a:prstGeom>
          <a:noFill/>
        </p:spPr>
        <p:txBody>
          <a:bodyPr wrap="square" rtlCol="0">
            <a:spAutoFit/>
          </a:bodyPr>
          <a:lstStyle/>
          <a:p>
            <a:pPr algn="r"/>
            <a:r>
              <a:rPr lang="en-US" altLang="ko-KR" sz="2000" dirty="0">
                <a:latin typeface="Arial Nova" panose="020B0504020202020204" pitchFamily="34" charset="0"/>
              </a:rPr>
              <a:t>RGB Camera</a:t>
            </a:r>
            <a:endParaRPr lang="ko-KR" altLang="en-US" sz="2000" dirty="0">
              <a:latin typeface="Arial Nova" panose="020B0504020202020204" pitchFamily="34" charset="0"/>
            </a:endParaRPr>
          </a:p>
        </p:txBody>
      </p:sp>
      <p:sp>
        <p:nvSpPr>
          <p:cNvPr id="23" name="TextBox 22">
            <a:extLst>
              <a:ext uri="{FF2B5EF4-FFF2-40B4-BE49-F238E27FC236}">
                <a16:creationId xmlns:a16="http://schemas.microsoft.com/office/drawing/2014/main" id="{503885E3-F1AF-45C3-9975-A9F36650F854}"/>
              </a:ext>
            </a:extLst>
          </p:cNvPr>
          <p:cNvSpPr txBox="1"/>
          <p:nvPr/>
        </p:nvSpPr>
        <p:spPr>
          <a:xfrm>
            <a:off x="2699792" y="6406358"/>
            <a:ext cx="2183627" cy="400110"/>
          </a:xfrm>
          <a:prstGeom prst="rect">
            <a:avLst/>
          </a:prstGeom>
          <a:noFill/>
        </p:spPr>
        <p:txBody>
          <a:bodyPr wrap="square" rtlCol="0">
            <a:spAutoFit/>
          </a:bodyPr>
          <a:lstStyle/>
          <a:p>
            <a:r>
              <a:rPr lang="en-US" altLang="ko-KR" sz="2000" dirty="0">
                <a:latin typeface="Arial Nova" panose="020B0504020202020204" pitchFamily="34" charset="0"/>
              </a:rPr>
              <a:t>Entrance &amp; Exit</a:t>
            </a:r>
            <a:endParaRPr lang="ko-KR" altLang="en-US" sz="2000" dirty="0">
              <a:latin typeface="Arial Nova" panose="020B0504020202020204" pitchFamily="34" charset="0"/>
            </a:endParaRPr>
          </a:p>
        </p:txBody>
      </p:sp>
    </p:spTree>
    <p:extLst>
      <p:ext uri="{BB962C8B-B14F-4D97-AF65-F5344CB8AC3E}">
        <p14:creationId xmlns:p14="http://schemas.microsoft.com/office/powerpoint/2010/main" val="150615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11" name="TextBox 10">
            <a:extLst>
              <a:ext uri="{FF2B5EF4-FFF2-40B4-BE49-F238E27FC236}">
                <a16:creationId xmlns:a16="http://schemas.microsoft.com/office/drawing/2014/main" id="{24084FEC-33F1-494C-B44A-0F43DA0F2A2A}"/>
              </a:ext>
            </a:extLst>
          </p:cNvPr>
          <p:cNvSpPr txBox="1"/>
          <p:nvPr/>
        </p:nvSpPr>
        <p:spPr>
          <a:xfrm>
            <a:off x="1114945" y="1844824"/>
            <a:ext cx="2898728" cy="523220"/>
          </a:xfrm>
          <a:prstGeom prst="rect">
            <a:avLst/>
          </a:prstGeom>
          <a:noFill/>
        </p:spPr>
        <p:txBody>
          <a:bodyPr wrap="square" rtlCol="0">
            <a:spAutoFit/>
          </a:bodyPr>
          <a:lstStyle/>
          <a:p>
            <a:r>
              <a:rPr lang="en-US" altLang="ko-KR" sz="2800" dirty="0">
                <a:latin typeface="Arial Nova" panose="020B0504020202020204" pitchFamily="34" charset="0"/>
              </a:rPr>
              <a:t>Sensing Camera</a:t>
            </a:r>
            <a:endParaRPr lang="ko-KR" altLang="en-US" sz="2800" dirty="0">
              <a:latin typeface="Arial Nova" panose="020B0504020202020204" pitchFamily="34" charset="0"/>
            </a:endParaRPr>
          </a:p>
        </p:txBody>
      </p:sp>
      <p:pic>
        <p:nvPicPr>
          <p:cNvPr id="3" name="그림 2">
            <a:extLst>
              <a:ext uri="{FF2B5EF4-FFF2-40B4-BE49-F238E27FC236}">
                <a16:creationId xmlns:a16="http://schemas.microsoft.com/office/drawing/2014/main" id="{08C2D541-8DA7-4A03-A1E9-D707DA4C5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45" y="2564686"/>
            <a:ext cx="3581253" cy="2615192"/>
          </a:xfrm>
          <a:prstGeom prst="rect">
            <a:avLst/>
          </a:prstGeom>
        </p:spPr>
      </p:pic>
      <p:sp>
        <p:nvSpPr>
          <p:cNvPr id="2" name="TextBox 1">
            <a:extLst>
              <a:ext uri="{FF2B5EF4-FFF2-40B4-BE49-F238E27FC236}">
                <a16:creationId xmlns:a16="http://schemas.microsoft.com/office/drawing/2014/main" id="{A6922F83-7E51-4115-8A69-13614339D045}"/>
              </a:ext>
            </a:extLst>
          </p:cNvPr>
          <p:cNvSpPr txBox="1"/>
          <p:nvPr/>
        </p:nvSpPr>
        <p:spPr>
          <a:xfrm>
            <a:off x="1211748" y="5187247"/>
            <a:ext cx="4164986" cy="400110"/>
          </a:xfrm>
          <a:prstGeom prst="rect">
            <a:avLst/>
          </a:prstGeom>
          <a:noFill/>
        </p:spPr>
        <p:txBody>
          <a:bodyPr wrap="square" rtlCol="0">
            <a:spAutoFit/>
          </a:bodyPr>
          <a:lstStyle/>
          <a:p>
            <a:r>
              <a:rPr lang="en-US" altLang="ko-KR" sz="2000" dirty="0">
                <a:latin typeface="Arial Nova" panose="020B0504020202020204" pitchFamily="34" charset="0"/>
              </a:rPr>
              <a:t>: Can analyze the action of human </a:t>
            </a:r>
            <a:endParaRPr lang="ko-KR" altLang="en-US" sz="2000" dirty="0">
              <a:latin typeface="Arial Nova" panose="020B0504020202020204" pitchFamily="34" charset="0"/>
            </a:endParaRPr>
          </a:p>
        </p:txBody>
      </p:sp>
      <p:sp>
        <p:nvSpPr>
          <p:cNvPr id="19" name="TextBox 18">
            <a:extLst>
              <a:ext uri="{FF2B5EF4-FFF2-40B4-BE49-F238E27FC236}">
                <a16:creationId xmlns:a16="http://schemas.microsoft.com/office/drawing/2014/main" id="{4E55DD22-277C-4E37-AA2A-A1B290CA9F82}"/>
              </a:ext>
            </a:extLst>
          </p:cNvPr>
          <p:cNvSpPr txBox="1"/>
          <p:nvPr/>
        </p:nvSpPr>
        <p:spPr>
          <a:xfrm>
            <a:off x="6884996" y="5733256"/>
            <a:ext cx="1838857" cy="461665"/>
          </a:xfrm>
          <a:prstGeom prst="rect">
            <a:avLst/>
          </a:prstGeom>
          <a:noFill/>
        </p:spPr>
        <p:txBody>
          <a:bodyPr wrap="square" rtlCol="0">
            <a:spAutoFit/>
          </a:bodyPr>
          <a:lstStyle/>
          <a:p>
            <a:pPr algn="r"/>
            <a:r>
              <a:rPr lang="en-US" altLang="ko-KR" sz="2400" b="1" dirty="0">
                <a:latin typeface="Arial Nova" panose="020B0504020202020204" pitchFamily="34" charset="0"/>
              </a:rPr>
              <a:t>50,000 won</a:t>
            </a:r>
            <a:endParaRPr lang="ko-KR" altLang="en-US" sz="2400" b="1" dirty="0">
              <a:latin typeface="Arial Nova" panose="020B0504020202020204" pitchFamily="34" charset="0"/>
            </a:endParaRPr>
          </a:p>
        </p:txBody>
      </p:sp>
      <p:cxnSp>
        <p:nvCxnSpPr>
          <p:cNvPr id="6" name="직선 연결선 5">
            <a:extLst>
              <a:ext uri="{FF2B5EF4-FFF2-40B4-BE49-F238E27FC236}">
                <a16:creationId xmlns:a16="http://schemas.microsoft.com/office/drawing/2014/main" id="{ED8BC56A-5C51-4845-AE3E-416A558E1EE6}"/>
              </a:ext>
            </a:extLst>
          </p:cNvPr>
          <p:cNvCxnSpPr/>
          <p:nvPr/>
        </p:nvCxnSpPr>
        <p:spPr>
          <a:xfrm>
            <a:off x="1114945" y="5661248"/>
            <a:ext cx="763351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165FD845-8854-494E-980B-D623A0D0083F}"/>
              </a:ext>
            </a:extLst>
          </p:cNvPr>
          <p:cNvPicPr>
            <a:picLocks noChangeAspect="1"/>
          </p:cNvPicPr>
          <p:nvPr/>
        </p:nvPicPr>
        <p:blipFill>
          <a:blip r:embed="rId3"/>
          <a:stretch>
            <a:fillRect/>
          </a:stretch>
        </p:blipFill>
        <p:spPr>
          <a:xfrm>
            <a:off x="6912031" y="3573016"/>
            <a:ext cx="1836433" cy="1685042"/>
          </a:xfrm>
          <a:prstGeom prst="rect">
            <a:avLst/>
          </a:prstGeom>
        </p:spPr>
      </p:pic>
      <p:pic>
        <p:nvPicPr>
          <p:cNvPr id="8" name="그림 7">
            <a:extLst>
              <a:ext uri="{FF2B5EF4-FFF2-40B4-BE49-F238E27FC236}">
                <a16:creationId xmlns:a16="http://schemas.microsoft.com/office/drawing/2014/main" id="{D954A899-BC3C-4487-9916-3447DF31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964" y="1738883"/>
            <a:ext cx="2857500" cy="1762125"/>
          </a:xfrm>
          <a:prstGeom prst="rect">
            <a:avLst/>
          </a:prstGeom>
        </p:spPr>
      </p:pic>
      <p:pic>
        <p:nvPicPr>
          <p:cNvPr id="9" name="그림 8">
            <a:extLst>
              <a:ext uri="{FF2B5EF4-FFF2-40B4-BE49-F238E27FC236}">
                <a16:creationId xmlns:a16="http://schemas.microsoft.com/office/drawing/2014/main" id="{328819C7-1756-49B4-B3E0-7C075B89AEDB}"/>
              </a:ext>
            </a:extLst>
          </p:cNvPr>
          <p:cNvPicPr>
            <a:picLocks noChangeAspect="1"/>
          </p:cNvPicPr>
          <p:nvPr/>
        </p:nvPicPr>
        <p:blipFill>
          <a:blip r:embed="rId5"/>
          <a:stretch>
            <a:fillRect/>
          </a:stretch>
        </p:blipFill>
        <p:spPr>
          <a:xfrm>
            <a:off x="5071045" y="3569950"/>
            <a:ext cx="1813951" cy="1407626"/>
          </a:xfrm>
          <a:prstGeom prst="rect">
            <a:avLst/>
          </a:prstGeom>
        </p:spPr>
      </p:pic>
    </p:spTree>
    <p:extLst>
      <p:ext uri="{BB962C8B-B14F-4D97-AF65-F5344CB8AC3E}">
        <p14:creationId xmlns:p14="http://schemas.microsoft.com/office/powerpoint/2010/main" val="414371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pic>
        <p:nvPicPr>
          <p:cNvPr id="1026" name="Picture 2" descr="ê´ë ¨ ì´ë¯¸ì§">
            <a:extLst>
              <a:ext uri="{FF2B5EF4-FFF2-40B4-BE49-F238E27FC236}">
                <a16:creationId xmlns:a16="http://schemas.microsoft.com/office/drawing/2014/main" id="{32AF6C43-F3D5-4B21-ADA9-79ADC6536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800"/>
          <a:stretch/>
        </p:blipFill>
        <p:spPr bwMode="auto">
          <a:xfrm>
            <a:off x="1968252" y="2060848"/>
            <a:ext cx="5918200" cy="37170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D75F9E-B574-4757-ADE8-8EC781A4DF22}"/>
              </a:ext>
            </a:extLst>
          </p:cNvPr>
          <p:cNvSpPr txBox="1"/>
          <p:nvPr/>
        </p:nvSpPr>
        <p:spPr>
          <a:xfrm>
            <a:off x="1133328" y="5797593"/>
            <a:ext cx="7327104" cy="369332"/>
          </a:xfrm>
          <a:prstGeom prst="rect">
            <a:avLst/>
          </a:prstGeom>
          <a:noFill/>
        </p:spPr>
        <p:txBody>
          <a:bodyPr wrap="square" rtlCol="0">
            <a:spAutoFit/>
          </a:bodyPr>
          <a:lstStyle/>
          <a:p>
            <a:r>
              <a:rPr lang="en-US" altLang="ko-KR" dirty="0"/>
              <a:t>Purchasing sensing camera is based on </a:t>
            </a:r>
            <a:r>
              <a:rPr lang="en-US" altLang="ko-KR" u="sng" dirty="0"/>
              <a:t>the Amazon Go Technology</a:t>
            </a:r>
            <a:endParaRPr lang="ko-KR" altLang="en-US" u="sng" dirty="0"/>
          </a:p>
        </p:txBody>
      </p:sp>
    </p:spTree>
    <p:extLst>
      <p:ext uri="{BB962C8B-B14F-4D97-AF65-F5344CB8AC3E}">
        <p14:creationId xmlns:p14="http://schemas.microsoft.com/office/powerpoint/2010/main" val="294814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1015663"/>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ITEM Description</a:t>
            </a:r>
          </a:p>
        </p:txBody>
      </p:sp>
      <p:pic>
        <p:nvPicPr>
          <p:cNvPr id="8" name="그림 7">
            <a:extLst>
              <a:ext uri="{FF2B5EF4-FFF2-40B4-BE49-F238E27FC236}">
                <a16:creationId xmlns:a16="http://schemas.microsoft.com/office/drawing/2014/main" id="{59AB636F-B2E9-4EF6-B49D-33FBE32F7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73" y="2429888"/>
            <a:ext cx="4464496" cy="3005369"/>
          </a:xfrm>
          <a:prstGeom prst="rect">
            <a:avLst/>
          </a:prstGeom>
        </p:spPr>
      </p:pic>
      <p:sp>
        <p:nvSpPr>
          <p:cNvPr id="9" name="TextBox 8">
            <a:extLst>
              <a:ext uri="{FF2B5EF4-FFF2-40B4-BE49-F238E27FC236}">
                <a16:creationId xmlns:a16="http://schemas.microsoft.com/office/drawing/2014/main" id="{0FD7CF9F-DD4E-4D55-9AC9-4222A53602DE}"/>
              </a:ext>
            </a:extLst>
          </p:cNvPr>
          <p:cNvSpPr txBox="1"/>
          <p:nvPr/>
        </p:nvSpPr>
        <p:spPr>
          <a:xfrm>
            <a:off x="6026385" y="3690898"/>
            <a:ext cx="2664296" cy="1754326"/>
          </a:xfrm>
          <a:prstGeom prst="rect">
            <a:avLst/>
          </a:prstGeom>
          <a:noFill/>
        </p:spPr>
        <p:txBody>
          <a:bodyPr wrap="square" rtlCol="0">
            <a:spAutoFit/>
          </a:bodyPr>
          <a:lstStyle/>
          <a:p>
            <a:pPr marL="342900" indent="-342900">
              <a:lnSpc>
                <a:spcPct val="150000"/>
              </a:lnSpc>
              <a:buAutoNum type="arabicPeriod"/>
            </a:pPr>
            <a:r>
              <a:rPr lang="en-US" altLang="ko-KR" sz="2400" dirty="0">
                <a:latin typeface="Arial Nova" panose="020B0504020202020204" pitchFamily="34" charset="0"/>
              </a:rPr>
              <a:t>Convenience</a:t>
            </a:r>
          </a:p>
          <a:p>
            <a:pPr marL="342900" indent="-342900">
              <a:lnSpc>
                <a:spcPct val="150000"/>
              </a:lnSpc>
              <a:buAutoNum type="arabicPeriod"/>
            </a:pPr>
            <a:r>
              <a:rPr lang="en-US" altLang="ko-KR" sz="2400" dirty="0">
                <a:latin typeface="Arial Nova" panose="020B0504020202020204" pitchFamily="34" charset="0"/>
              </a:rPr>
              <a:t>Simplicity</a:t>
            </a:r>
          </a:p>
          <a:p>
            <a:pPr marL="342900" indent="-342900">
              <a:lnSpc>
                <a:spcPct val="150000"/>
              </a:lnSpc>
              <a:buAutoNum type="arabicPeriod"/>
            </a:pPr>
            <a:r>
              <a:rPr lang="en-US" altLang="ko-KR" sz="2400" dirty="0">
                <a:latin typeface="Arial Nova" panose="020B0504020202020204" pitchFamily="34" charset="0"/>
              </a:rPr>
              <a:t>Time saving</a:t>
            </a:r>
          </a:p>
        </p:txBody>
      </p:sp>
      <p:sp>
        <p:nvSpPr>
          <p:cNvPr id="2" name="TextBox 1">
            <a:extLst>
              <a:ext uri="{FF2B5EF4-FFF2-40B4-BE49-F238E27FC236}">
                <a16:creationId xmlns:a16="http://schemas.microsoft.com/office/drawing/2014/main" id="{ED7C7019-60CA-4566-943C-E118B8911D12}"/>
              </a:ext>
            </a:extLst>
          </p:cNvPr>
          <p:cNvSpPr txBox="1"/>
          <p:nvPr/>
        </p:nvSpPr>
        <p:spPr>
          <a:xfrm>
            <a:off x="1403648" y="1670219"/>
            <a:ext cx="2592376" cy="646331"/>
          </a:xfrm>
          <a:prstGeom prst="rect">
            <a:avLst/>
          </a:prstGeom>
          <a:noFill/>
        </p:spPr>
        <p:txBody>
          <a:bodyPr wrap="none" rtlCol="0">
            <a:spAutoFit/>
          </a:bodyPr>
          <a:lstStyle/>
          <a:p>
            <a:r>
              <a:rPr lang="en-US" altLang="ko-KR" sz="3600" dirty="0">
                <a:latin typeface="Arial Nova" panose="020B0504020202020204" pitchFamily="34" charset="0"/>
              </a:rPr>
              <a:t>Advantages</a:t>
            </a:r>
            <a:endParaRPr lang="ko-KR" altLang="en-US" sz="3600" dirty="0">
              <a:latin typeface="Arial Nova" panose="020B0504020202020204" pitchFamily="34" charset="0"/>
            </a:endParaRPr>
          </a:p>
        </p:txBody>
      </p:sp>
      <p:sp>
        <p:nvSpPr>
          <p:cNvPr id="13" name="TextBox 12">
            <a:extLst>
              <a:ext uri="{FF2B5EF4-FFF2-40B4-BE49-F238E27FC236}">
                <a16:creationId xmlns:a16="http://schemas.microsoft.com/office/drawing/2014/main" id="{7C7FA48D-900E-443E-AF2C-D3F96A6A7D62}"/>
              </a:ext>
            </a:extLst>
          </p:cNvPr>
          <p:cNvSpPr txBox="1"/>
          <p:nvPr/>
        </p:nvSpPr>
        <p:spPr>
          <a:xfrm>
            <a:off x="929631" y="5677217"/>
            <a:ext cx="7757252" cy="400110"/>
          </a:xfrm>
          <a:prstGeom prst="rect">
            <a:avLst/>
          </a:prstGeom>
          <a:noFill/>
        </p:spPr>
        <p:txBody>
          <a:bodyPr wrap="none" rtlCol="0">
            <a:spAutoFit/>
          </a:bodyPr>
          <a:lstStyle/>
          <a:p>
            <a:r>
              <a:rPr lang="en-US" altLang="ko-KR" sz="2000" dirty="0">
                <a:latin typeface="Arial Nova" panose="020B0504020202020204" pitchFamily="34" charset="0"/>
              </a:rPr>
              <a:t>Running a </a:t>
            </a:r>
            <a:r>
              <a:rPr lang="en-US" altLang="ko-KR" sz="2000" dirty="0" err="1">
                <a:latin typeface="Arial Nova" panose="020B0504020202020204" pitchFamily="34" charset="0"/>
              </a:rPr>
              <a:t>humanless</a:t>
            </a:r>
            <a:r>
              <a:rPr lang="en-US" altLang="ko-KR" sz="2000" dirty="0">
                <a:latin typeface="Arial Nova" panose="020B0504020202020204" pitchFamily="34" charset="0"/>
              </a:rPr>
              <a:t> store in Korea using technology in Amazon.</a:t>
            </a:r>
            <a:endParaRPr lang="ko-KR" altLang="en-US" sz="2000" dirty="0">
              <a:latin typeface="Arial Nova" panose="020B0504020202020204" pitchFamily="34" charset="0"/>
            </a:endParaRPr>
          </a:p>
        </p:txBody>
      </p:sp>
      <p:sp>
        <p:nvSpPr>
          <p:cNvPr id="14" name="TextBox 13">
            <a:extLst>
              <a:ext uri="{FF2B5EF4-FFF2-40B4-BE49-F238E27FC236}">
                <a16:creationId xmlns:a16="http://schemas.microsoft.com/office/drawing/2014/main" id="{1ED66C1D-33CC-4AEA-949B-DAC646379BC0}"/>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6" name="TextBox 15">
            <a:extLst>
              <a:ext uri="{FF2B5EF4-FFF2-40B4-BE49-F238E27FC236}">
                <a16:creationId xmlns:a16="http://schemas.microsoft.com/office/drawing/2014/main" id="{BA7503BA-8244-4459-9707-D6E6CEF8EB90}"/>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9" name="직사각형 18">
            <a:extLst>
              <a:ext uri="{FF2B5EF4-FFF2-40B4-BE49-F238E27FC236}">
                <a16:creationId xmlns:a16="http://schemas.microsoft.com/office/drawing/2014/main" id="{50AB65ED-CEAE-48C7-B7EE-99A72F63119C}"/>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3522521-DDF6-4147-8DD1-3F64DDFA3A7B}"/>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1" name="TextBox 20">
            <a:extLst>
              <a:ext uri="{FF2B5EF4-FFF2-40B4-BE49-F238E27FC236}">
                <a16:creationId xmlns:a16="http://schemas.microsoft.com/office/drawing/2014/main" id="{A939C59C-3CA8-4F32-B10C-847B12E44CBC}"/>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76979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graphicFrame>
        <p:nvGraphicFramePr>
          <p:cNvPr id="4" name="표 3">
            <a:extLst>
              <a:ext uri="{FF2B5EF4-FFF2-40B4-BE49-F238E27FC236}">
                <a16:creationId xmlns:a16="http://schemas.microsoft.com/office/drawing/2014/main" id="{768CD2A2-655F-4830-9ED4-E603EA947F39}"/>
              </a:ext>
            </a:extLst>
          </p:cNvPr>
          <p:cNvGraphicFramePr>
            <a:graphicFrameLocks noGrp="1"/>
          </p:cNvGraphicFramePr>
          <p:nvPr>
            <p:extLst/>
          </p:nvPr>
        </p:nvGraphicFramePr>
        <p:xfrm>
          <a:off x="1071599" y="2725364"/>
          <a:ext cx="1188912" cy="2225040"/>
        </p:xfrm>
        <a:graphic>
          <a:graphicData uri="http://schemas.openxmlformats.org/drawingml/2006/table">
            <a:tbl>
              <a:tblPr firstRow="1" bandRow="1">
                <a:tableStyleId>{2D5ABB26-0587-4C30-8999-92F81FD0307C}</a:tableStyleId>
              </a:tblPr>
              <a:tblGrid>
                <a:gridCol w="1188912">
                  <a:extLst>
                    <a:ext uri="{9D8B030D-6E8A-4147-A177-3AD203B41FA5}">
                      <a16:colId xmlns:a16="http://schemas.microsoft.com/office/drawing/2014/main" val="4227015717"/>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892785"/>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494429"/>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1361838"/>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87962"/>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8567976"/>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931615"/>
                  </a:ext>
                </a:extLst>
              </a:tr>
            </a:tbl>
          </a:graphicData>
        </a:graphic>
      </p:graphicFrame>
      <p:sp>
        <p:nvSpPr>
          <p:cNvPr id="20" name="TextBox 19">
            <a:extLst>
              <a:ext uri="{FF2B5EF4-FFF2-40B4-BE49-F238E27FC236}">
                <a16:creationId xmlns:a16="http://schemas.microsoft.com/office/drawing/2014/main" id="{DFB5513F-7E37-452A-9240-8ABBB8765441}"/>
              </a:ext>
            </a:extLst>
          </p:cNvPr>
          <p:cNvSpPr txBox="1"/>
          <p:nvPr/>
        </p:nvSpPr>
        <p:spPr>
          <a:xfrm>
            <a:off x="6084168" y="1233904"/>
            <a:ext cx="2898728" cy="523220"/>
          </a:xfrm>
          <a:prstGeom prst="rect">
            <a:avLst/>
          </a:prstGeom>
          <a:noFill/>
        </p:spPr>
        <p:txBody>
          <a:bodyPr wrap="square" rtlCol="0">
            <a:spAutoFit/>
          </a:bodyPr>
          <a:lstStyle/>
          <a:p>
            <a:r>
              <a:rPr lang="en-US" altLang="ko-KR" sz="2800" dirty="0">
                <a:latin typeface="Arial Nova" panose="020B0504020202020204" pitchFamily="34" charset="0"/>
              </a:rPr>
              <a:t>Sensing Camera</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0F395CFA-A371-4441-845E-D04E015C5082}"/>
              </a:ext>
            </a:extLst>
          </p:cNvPr>
          <p:cNvSpPr txBox="1"/>
          <p:nvPr/>
        </p:nvSpPr>
        <p:spPr>
          <a:xfrm>
            <a:off x="1089095" y="1915796"/>
            <a:ext cx="1188912" cy="400110"/>
          </a:xfrm>
          <a:prstGeom prst="rect">
            <a:avLst/>
          </a:prstGeom>
          <a:noFill/>
        </p:spPr>
        <p:txBody>
          <a:bodyPr wrap="square" rtlCol="0">
            <a:spAutoFit/>
          </a:bodyPr>
          <a:lstStyle/>
          <a:p>
            <a:pPr algn="ctr"/>
            <a:r>
              <a:rPr lang="en-US" altLang="ko-KR" sz="2000" dirty="0">
                <a:latin typeface="Arial Nova" panose="020B0504020202020204" pitchFamily="34" charset="0"/>
              </a:rPr>
              <a:t>1 Part</a:t>
            </a:r>
            <a:endParaRPr lang="ko-KR" altLang="en-US" sz="2000" dirty="0">
              <a:latin typeface="Arial Nova" panose="020B0504020202020204" pitchFamily="34" charset="0"/>
            </a:endParaRPr>
          </a:p>
        </p:txBody>
      </p:sp>
      <p:graphicFrame>
        <p:nvGraphicFramePr>
          <p:cNvPr id="7" name="표 6">
            <a:extLst>
              <a:ext uri="{FF2B5EF4-FFF2-40B4-BE49-F238E27FC236}">
                <a16:creationId xmlns:a16="http://schemas.microsoft.com/office/drawing/2014/main" id="{8E700F28-EC1D-4B1A-988D-A18E2F369CEE}"/>
              </a:ext>
            </a:extLst>
          </p:cNvPr>
          <p:cNvGraphicFramePr>
            <a:graphicFrameLocks noGrp="1"/>
          </p:cNvGraphicFramePr>
          <p:nvPr>
            <p:extLst/>
          </p:nvPr>
        </p:nvGraphicFramePr>
        <p:xfrm>
          <a:off x="2674563" y="2725363"/>
          <a:ext cx="6096000" cy="2225031"/>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674479331"/>
                    </a:ext>
                  </a:extLst>
                </a:gridCol>
                <a:gridCol w="1016000">
                  <a:extLst>
                    <a:ext uri="{9D8B030D-6E8A-4147-A177-3AD203B41FA5}">
                      <a16:colId xmlns:a16="http://schemas.microsoft.com/office/drawing/2014/main" val="4269685520"/>
                    </a:ext>
                  </a:extLst>
                </a:gridCol>
                <a:gridCol w="1016000">
                  <a:extLst>
                    <a:ext uri="{9D8B030D-6E8A-4147-A177-3AD203B41FA5}">
                      <a16:colId xmlns:a16="http://schemas.microsoft.com/office/drawing/2014/main" val="2370711461"/>
                    </a:ext>
                  </a:extLst>
                </a:gridCol>
                <a:gridCol w="1016000">
                  <a:extLst>
                    <a:ext uri="{9D8B030D-6E8A-4147-A177-3AD203B41FA5}">
                      <a16:colId xmlns:a16="http://schemas.microsoft.com/office/drawing/2014/main" val="1017228303"/>
                    </a:ext>
                  </a:extLst>
                </a:gridCol>
                <a:gridCol w="1016000">
                  <a:extLst>
                    <a:ext uri="{9D8B030D-6E8A-4147-A177-3AD203B41FA5}">
                      <a16:colId xmlns:a16="http://schemas.microsoft.com/office/drawing/2014/main" val="4206565544"/>
                    </a:ext>
                  </a:extLst>
                </a:gridCol>
                <a:gridCol w="1016000">
                  <a:extLst>
                    <a:ext uri="{9D8B030D-6E8A-4147-A177-3AD203B41FA5}">
                      <a16:colId xmlns:a16="http://schemas.microsoft.com/office/drawing/2014/main" val="2935445049"/>
                    </a:ext>
                  </a:extLst>
                </a:gridCol>
              </a:tblGrid>
              <a:tr h="2225031">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8313035"/>
                  </a:ext>
                </a:extLst>
              </a:tr>
            </a:tbl>
          </a:graphicData>
        </a:graphic>
      </p:graphicFrame>
      <p:sp>
        <p:nvSpPr>
          <p:cNvPr id="19" name="TextBox 18">
            <a:extLst>
              <a:ext uri="{FF2B5EF4-FFF2-40B4-BE49-F238E27FC236}">
                <a16:creationId xmlns:a16="http://schemas.microsoft.com/office/drawing/2014/main" id="{B1876159-9AAC-49FA-BCF3-1EBEEB81D496}"/>
              </a:ext>
            </a:extLst>
          </p:cNvPr>
          <p:cNvSpPr txBox="1"/>
          <p:nvPr/>
        </p:nvSpPr>
        <p:spPr>
          <a:xfrm>
            <a:off x="4339139" y="2288960"/>
            <a:ext cx="4339320" cy="400110"/>
          </a:xfrm>
          <a:prstGeom prst="rect">
            <a:avLst/>
          </a:prstGeom>
          <a:noFill/>
        </p:spPr>
        <p:txBody>
          <a:bodyPr wrap="square" rtlCol="0">
            <a:spAutoFit/>
          </a:bodyPr>
          <a:lstStyle/>
          <a:p>
            <a:pPr algn="r"/>
            <a:r>
              <a:rPr lang="en-US" altLang="ko-KR" sz="2000" dirty="0">
                <a:latin typeface="Arial Nova" panose="020B0504020202020204" pitchFamily="34" charset="0"/>
              </a:rPr>
              <a:t>1 Stand = 6 Parts</a:t>
            </a:r>
            <a:endParaRPr lang="ko-KR" altLang="en-US" sz="2000" dirty="0">
              <a:latin typeface="Arial Nova" panose="020B0504020202020204" pitchFamily="34" charset="0"/>
            </a:endParaRPr>
          </a:p>
        </p:txBody>
      </p:sp>
      <p:sp>
        <p:nvSpPr>
          <p:cNvPr id="21" name="화살표: 아래쪽 20">
            <a:extLst>
              <a:ext uri="{FF2B5EF4-FFF2-40B4-BE49-F238E27FC236}">
                <a16:creationId xmlns:a16="http://schemas.microsoft.com/office/drawing/2014/main" id="{A416EBBF-BF71-4DB3-9168-3F751EE1C5C8}"/>
              </a:ext>
            </a:extLst>
          </p:cNvPr>
          <p:cNvSpPr/>
          <p:nvPr/>
        </p:nvSpPr>
        <p:spPr>
          <a:xfrm>
            <a:off x="1503531" y="5188839"/>
            <a:ext cx="360040" cy="5040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6241F171-E5CF-49A0-BC41-64B29280CD5E}"/>
              </a:ext>
            </a:extLst>
          </p:cNvPr>
          <p:cNvSpPr txBox="1"/>
          <p:nvPr/>
        </p:nvSpPr>
        <p:spPr>
          <a:xfrm>
            <a:off x="971600" y="5797691"/>
            <a:ext cx="2034632" cy="707886"/>
          </a:xfrm>
          <a:prstGeom prst="rect">
            <a:avLst/>
          </a:prstGeom>
          <a:noFill/>
        </p:spPr>
        <p:txBody>
          <a:bodyPr wrap="square" rtlCol="0">
            <a:spAutoFit/>
          </a:bodyPr>
          <a:lstStyle/>
          <a:p>
            <a:r>
              <a:rPr lang="en-US" altLang="ko-KR" sz="2000" dirty="0"/>
              <a:t>7 Cameras</a:t>
            </a:r>
          </a:p>
          <a:p>
            <a:r>
              <a:rPr lang="en-US" altLang="ko-KR" sz="2000" dirty="0"/>
              <a:t>= 350,000 won</a:t>
            </a:r>
            <a:endParaRPr lang="ko-KR" altLang="en-US" sz="2000" dirty="0"/>
          </a:p>
        </p:txBody>
      </p:sp>
      <p:sp>
        <p:nvSpPr>
          <p:cNvPr id="23" name="화살표: 아래쪽 22">
            <a:extLst>
              <a:ext uri="{FF2B5EF4-FFF2-40B4-BE49-F238E27FC236}">
                <a16:creationId xmlns:a16="http://schemas.microsoft.com/office/drawing/2014/main" id="{C17B376A-2C48-4E28-887E-9159F7AB5D9D}"/>
              </a:ext>
            </a:extLst>
          </p:cNvPr>
          <p:cNvSpPr/>
          <p:nvPr/>
        </p:nvSpPr>
        <p:spPr>
          <a:xfrm>
            <a:off x="6534074" y="5178143"/>
            <a:ext cx="360040" cy="5040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9F16BAB-2FC6-4DF9-8B77-AE60641D19C3}"/>
              </a:ext>
            </a:extLst>
          </p:cNvPr>
          <p:cNvSpPr txBox="1"/>
          <p:nvPr/>
        </p:nvSpPr>
        <p:spPr>
          <a:xfrm>
            <a:off x="5484949" y="5779634"/>
            <a:ext cx="2458289" cy="707886"/>
          </a:xfrm>
          <a:prstGeom prst="rect">
            <a:avLst/>
          </a:prstGeom>
          <a:noFill/>
        </p:spPr>
        <p:txBody>
          <a:bodyPr wrap="square" rtlCol="0">
            <a:spAutoFit/>
          </a:bodyPr>
          <a:lstStyle/>
          <a:p>
            <a:r>
              <a:rPr lang="en-US" altLang="ko-KR" sz="2000" dirty="0"/>
              <a:t>7 * 6 = 42 Cameras</a:t>
            </a:r>
          </a:p>
          <a:p>
            <a:r>
              <a:rPr lang="en-US" altLang="ko-KR" sz="2000" dirty="0"/>
              <a:t>= 2,100,000 won</a:t>
            </a:r>
            <a:endParaRPr lang="ko-KR" altLang="en-US" sz="2000" dirty="0"/>
          </a:p>
        </p:txBody>
      </p:sp>
      <p:sp>
        <p:nvSpPr>
          <p:cNvPr id="3" name="타원 2">
            <a:extLst>
              <a:ext uri="{FF2B5EF4-FFF2-40B4-BE49-F238E27FC236}">
                <a16:creationId xmlns:a16="http://schemas.microsoft.com/office/drawing/2014/main" id="{6E29AF56-B9B1-4BC7-8577-9CD02FE9F0D1}"/>
              </a:ext>
            </a:extLst>
          </p:cNvPr>
          <p:cNvSpPr/>
          <p:nvPr/>
        </p:nvSpPr>
        <p:spPr>
          <a:xfrm>
            <a:off x="917800" y="2770691"/>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28" name="타원 27">
            <a:extLst>
              <a:ext uri="{FF2B5EF4-FFF2-40B4-BE49-F238E27FC236}">
                <a16:creationId xmlns:a16="http://schemas.microsoft.com/office/drawing/2014/main" id="{9004BEBD-E4ED-4B7A-A9C5-DFE8AE032230}"/>
              </a:ext>
            </a:extLst>
          </p:cNvPr>
          <p:cNvSpPr/>
          <p:nvPr/>
        </p:nvSpPr>
        <p:spPr>
          <a:xfrm>
            <a:off x="911678" y="3140968"/>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29" name="타원 28">
            <a:extLst>
              <a:ext uri="{FF2B5EF4-FFF2-40B4-BE49-F238E27FC236}">
                <a16:creationId xmlns:a16="http://schemas.microsoft.com/office/drawing/2014/main" id="{48421527-434F-49B6-8EE4-EE74DB1AB4F8}"/>
              </a:ext>
            </a:extLst>
          </p:cNvPr>
          <p:cNvSpPr/>
          <p:nvPr/>
        </p:nvSpPr>
        <p:spPr>
          <a:xfrm>
            <a:off x="917536" y="3501008"/>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30" name="타원 29">
            <a:extLst>
              <a:ext uri="{FF2B5EF4-FFF2-40B4-BE49-F238E27FC236}">
                <a16:creationId xmlns:a16="http://schemas.microsoft.com/office/drawing/2014/main" id="{4B291FBC-09CC-4F4A-836A-B4F4675D2A25}"/>
              </a:ext>
            </a:extLst>
          </p:cNvPr>
          <p:cNvSpPr/>
          <p:nvPr/>
        </p:nvSpPr>
        <p:spPr>
          <a:xfrm>
            <a:off x="910179" y="3883785"/>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31" name="타원 30">
            <a:extLst>
              <a:ext uri="{FF2B5EF4-FFF2-40B4-BE49-F238E27FC236}">
                <a16:creationId xmlns:a16="http://schemas.microsoft.com/office/drawing/2014/main" id="{2B8DE634-FA3D-4ECC-9E0A-5E9C0155C062}"/>
              </a:ext>
            </a:extLst>
          </p:cNvPr>
          <p:cNvSpPr/>
          <p:nvPr/>
        </p:nvSpPr>
        <p:spPr>
          <a:xfrm>
            <a:off x="910179" y="4254062"/>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32" name="타원 31">
            <a:extLst>
              <a:ext uri="{FF2B5EF4-FFF2-40B4-BE49-F238E27FC236}">
                <a16:creationId xmlns:a16="http://schemas.microsoft.com/office/drawing/2014/main" id="{A94A9579-BA13-4632-A6D2-0D1212338A03}"/>
              </a:ext>
            </a:extLst>
          </p:cNvPr>
          <p:cNvSpPr/>
          <p:nvPr/>
        </p:nvSpPr>
        <p:spPr>
          <a:xfrm>
            <a:off x="910179" y="4637574"/>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33" name="타원 32">
            <a:extLst>
              <a:ext uri="{FF2B5EF4-FFF2-40B4-BE49-F238E27FC236}">
                <a16:creationId xmlns:a16="http://schemas.microsoft.com/office/drawing/2014/main" id="{148BAC25-F24D-43D0-98AE-4C0343B794B5}"/>
              </a:ext>
            </a:extLst>
          </p:cNvPr>
          <p:cNvSpPr/>
          <p:nvPr/>
        </p:nvSpPr>
        <p:spPr>
          <a:xfrm>
            <a:off x="1536294" y="2372477"/>
            <a:ext cx="270088" cy="288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sp>
        <p:nvSpPr>
          <p:cNvPr id="35" name="TextBox 34">
            <a:extLst>
              <a:ext uri="{FF2B5EF4-FFF2-40B4-BE49-F238E27FC236}">
                <a16:creationId xmlns:a16="http://schemas.microsoft.com/office/drawing/2014/main" id="{2643E277-913F-4767-B807-29FA874464C0}"/>
              </a:ext>
            </a:extLst>
          </p:cNvPr>
          <p:cNvSpPr txBox="1"/>
          <p:nvPr/>
        </p:nvSpPr>
        <p:spPr>
          <a:xfrm>
            <a:off x="2613494" y="4637574"/>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1</a:t>
            </a:r>
            <a:endParaRPr lang="ko-KR" altLang="en-US" sz="1400" dirty="0">
              <a:latin typeface="Arial Nova" panose="020B0504020202020204" pitchFamily="34" charset="0"/>
            </a:endParaRPr>
          </a:p>
        </p:txBody>
      </p:sp>
      <p:sp>
        <p:nvSpPr>
          <p:cNvPr id="38" name="TextBox 37">
            <a:extLst>
              <a:ext uri="{FF2B5EF4-FFF2-40B4-BE49-F238E27FC236}">
                <a16:creationId xmlns:a16="http://schemas.microsoft.com/office/drawing/2014/main" id="{2C10A402-E56F-46A7-9C64-502FE2212B72}"/>
              </a:ext>
            </a:extLst>
          </p:cNvPr>
          <p:cNvSpPr txBox="1"/>
          <p:nvPr/>
        </p:nvSpPr>
        <p:spPr>
          <a:xfrm>
            <a:off x="3613225" y="4644943"/>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2</a:t>
            </a:r>
            <a:endParaRPr lang="ko-KR" altLang="en-US" sz="1400" dirty="0">
              <a:latin typeface="Arial Nova" panose="020B0504020202020204" pitchFamily="34" charset="0"/>
            </a:endParaRPr>
          </a:p>
        </p:txBody>
      </p:sp>
      <p:sp>
        <p:nvSpPr>
          <p:cNvPr id="39" name="TextBox 38">
            <a:extLst>
              <a:ext uri="{FF2B5EF4-FFF2-40B4-BE49-F238E27FC236}">
                <a16:creationId xmlns:a16="http://schemas.microsoft.com/office/drawing/2014/main" id="{C3066B13-F52D-4452-99B7-DBC54B485240}"/>
              </a:ext>
            </a:extLst>
          </p:cNvPr>
          <p:cNvSpPr txBox="1"/>
          <p:nvPr/>
        </p:nvSpPr>
        <p:spPr>
          <a:xfrm>
            <a:off x="4635945" y="4650881"/>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3</a:t>
            </a:r>
            <a:endParaRPr lang="ko-KR" altLang="en-US" sz="1400" dirty="0">
              <a:latin typeface="Arial Nova" panose="020B0504020202020204" pitchFamily="34" charset="0"/>
            </a:endParaRPr>
          </a:p>
        </p:txBody>
      </p:sp>
      <p:sp>
        <p:nvSpPr>
          <p:cNvPr id="40" name="TextBox 39">
            <a:extLst>
              <a:ext uri="{FF2B5EF4-FFF2-40B4-BE49-F238E27FC236}">
                <a16:creationId xmlns:a16="http://schemas.microsoft.com/office/drawing/2014/main" id="{02ECDDCA-CAF0-4E1D-849F-941AF3708512}"/>
              </a:ext>
            </a:extLst>
          </p:cNvPr>
          <p:cNvSpPr txBox="1"/>
          <p:nvPr/>
        </p:nvSpPr>
        <p:spPr>
          <a:xfrm>
            <a:off x="5649798" y="4647744"/>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4</a:t>
            </a:r>
            <a:endParaRPr lang="ko-KR" altLang="en-US" sz="1400" dirty="0">
              <a:latin typeface="Arial Nova" panose="020B0504020202020204" pitchFamily="34" charset="0"/>
            </a:endParaRPr>
          </a:p>
        </p:txBody>
      </p:sp>
      <p:sp>
        <p:nvSpPr>
          <p:cNvPr id="41" name="TextBox 40">
            <a:extLst>
              <a:ext uri="{FF2B5EF4-FFF2-40B4-BE49-F238E27FC236}">
                <a16:creationId xmlns:a16="http://schemas.microsoft.com/office/drawing/2014/main" id="{CF4F0C62-9392-46CA-B379-7499CC39FCDC}"/>
              </a:ext>
            </a:extLst>
          </p:cNvPr>
          <p:cNvSpPr txBox="1"/>
          <p:nvPr/>
        </p:nvSpPr>
        <p:spPr>
          <a:xfrm>
            <a:off x="6657404" y="4640350"/>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5</a:t>
            </a:r>
            <a:endParaRPr lang="ko-KR" altLang="en-US" sz="1400" dirty="0">
              <a:latin typeface="Arial Nova" panose="020B0504020202020204" pitchFamily="34" charset="0"/>
            </a:endParaRPr>
          </a:p>
        </p:txBody>
      </p:sp>
      <p:sp>
        <p:nvSpPr>
          <p:cNvPr id="42" name="TextBox 41">
            <a:extLst>
              <a:ext uri="{FF2B5EF4-FFF2-40B4-BE49-F238E27FC236}">
                <a16:creationId xmlns:a16="http://schemas.microsoft.com/office/drawing/2014/main" id="{C3C21145-36B4-4F21-AF9B-6F4AAE6E59E5}"/>
              </a:ext>
            </a:extLst>
          </p:cNvPr>
          <p:cNvSpPr txBox="1"/>
          <p:nvPr/>
        </p:nvSpPr>
        <p:spPr>
          <a:xfrm>
            <a:off x="7669857" y="4644943"/>
            <a:ext cx="774860" cy="307777"/>
          </a:xfrm>
          <a:prstGeom prst="rect">
            <a:avLst/>
          </a:prstGeom>
          <a:noFill/>
        </p:spPr>
        <p:txBody>
          <a:bodyPr wrap="square" rtlCol="0">
            <a:spAutoFit/>
          </a:bodyPr>
          <a:lstStyle/>
          <a:p>
            <a:pPr algn="ctr"/>
            <a:r>
              <a:rPr lang="en-US" altLang="ko-KR" sz="1400" dirty="0">
                <a:latin typeface="Arial Nova" panose="020B0504020202020204" pitchFamily="34" charset="0"/>
              </a:rPr>
              <a:t>Part 6</a:t>
            </a:r>
            <a:endParaRPr lang="ko-KR" altLang="en-US" sz="1400" dirty="0">
              <a:latin typeface="Arial Nova" panose="020B0504020202020204" pitchFamily="34" charset="0"/>
            </a:endParaRPr>
          </a:p>
        </p:txBody>
      </p:sp>
    </p:spTree>
    <p:extLst>
      <p:ext uri="{BB962C8B-B14F-4D97-AF65-F5344CB8AC3E}">
        <p14:creationId xmlns:p14="http://schemas.microsoft.com/office/powerpoint/2010/main" val="126754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20" name="TextBox 19">
            <a:extLst>
              <a:ext uri="{FF2B5EF4-FFF2-40B4-BE49-F238E27FC236}">
                <a16:creationId xmlns:a16="http://schemas.microsoft.com/office/drawing/2014/main" id="{DFB5513F-7E37-452A-9240-8ABBB8765441}"/>
              </a:ext>
            </a:extLst>
          </p:cNvPr>
          <p:cNvSpPr txBox="1"/>
          <p:nvPr/>
        </p:nvSpPr>
        <p:spPr>
          <a:xfrm>
            <a:off x="5996648" y="997532"/>
            <a:ext cx="2898728" cy="523220"/>
          </a:xfrm>
          <a:prstGeom prst="rect">
            <a:avLst/>
          </a:prstGeom>
          <a:noFill/>
        </p:spPr>
        <p:txBody>
          <a:bodyPr wrap="square" rtlCol="0">
            <a:spAutoFit/>
          </a:bodyPr>
          <a:lstStyle/>
          <a:p>
            <a:r>
              <a:rPr lang="en-US" altLang="ko-KR" sz="2800" dirty="0">
                <a:latin typeface="Arial Nova" panose="020B0504020202020204" pitchFamily="34" charset="0"/>
              </a:rPr>
              <a:t>Sensing Camera</a:t>
            </a:r>
            <a:endParaRPr lang="ko-KR" altLang="en-US" sz="2800" dirty="0">
              <a:latin typeface="Arial Nova" panose="020B0504020202020204" pitchFamily="34" charset="0"/>
            </a:endParaRPr>
          </a:p>
        </p:txBody>
      </p:sp>
      <p:graphicFrame>
        <p:nvGraphicFramePr>
          <p:cNvPr id="7" name="표 6">
            <a:extLst>
              <a:ext uri="{FF2B5EF4-FFF2-40B4-BE49-F238E27FC236}">
                <a16:creationId xmlns:a16="http://schemas.microsoft.com/office/drawing/2014/main" id="{8E700F28-EC1D-4B1A-988D-A18E2F369CEE}"/>
              </a:ext>
            </a:extLst>
          </p:cNvPr>
          <p:cNvGraphicFramePr>
            <a:graphicFrameLocks noGrp="1"/>
          </p:cNvGraphicFramePr>
          <p:nvPr>
            <p:extLst/>
          </p:nvPr>
        </p:nvGraphicFramePr>
        <p:xfrm>
          <a:off x="1043608" y="1582062"/>
          <a:ext cx="7723032" cy="365760"/>
        </p:xfrm>
        <a:graphic>
          <a:graphicData uri="http://schemas.openxmlformats.org/drawingml/2006/table">
            <a:tbl>
              <a:tblPr firstRow="1" bandRow="1">
                <a:tableStyleId>{2D5ABB26-0587-4C30-8999-92F81FD0307C}</a:tableStyleId>
              </a:tblPr>
              <a:tblGrid>
                <a:gridCol w="1287172">
                  <a:extLst>
                    <a:ext uri="{9D8B030D-6E8A-4147-A177-3AD203B41FA5}">
                      <a16:colId xmlns:a16="http://schemas.microsoft.com/office/drawing/2014/main" val="3674479331"/>
                    </a:ext>
                  </a:extLst>
                </a:gridCol>
                <a:gridCol w="1287172">
                  <a:extLst>
                    <a:ext uri="{9D8B030D-6E8A-4147-A177-3AD203B41FA5}">
                      <a16:colId xmlns:a16="http://schemas.microsoft.com/office/drawing/2014/main" val="4269685520"/>
                    </a:ext>
                  </a:extLst>
                </a:gridCol>
                <a:gridCol w="1287172">
                  <a:extLst>
                    <a:ext uri="{9D8B030D-6E8A-4147-A177-3AD203B41FA5}">
                      <a16:colId xmlns:a16="http://schemas.microsoft.com/office/drawing/2014/main" val="2370711461"/>
                    </a:ext>
                  </a:extLst>
                </a:gridCol>
                <a:gridCol w="1287172">
                  <a:extLst>
                    <a:ext uri="{9D8B030D-6E8A-4147-A177-3AD203B41FA5}">
                      <a16:colId xmlns:a16="http://schemas.microsoft.com/office/drawing/2014/main" val="1017228303"/>
                    </a:ext>
                  </a:extLst>
                </a:gridCol>
                <a:gridCol w="1287172">
                  <a:extLst>
                    <a:ext uri="{9D8B030D-6E8A-4147-A177-3AD203B41FA5}">
                      <a16:colId xmlns:a16="http://schemas.microsoft.com/office/drawing/2014/main" val="4206565544"/>
                    </a:ext>
                  </a:extLst>
                </a:gridCol>
                <a:gridCol w="1287172">
                  <a:extLst>
                    <a:ext uri="{9D8B030D-6E8A-4147-A177-3AD203B41FA5}">
                      <a16:colId xmlns:a16="http://schemas.microsoft.com/office/drawing/2014/main" val="2935445049"/>
                    </a:ext>
                  </a:extLst>
                </a:gridCol>
              </a:tblGrid>
              <a:tr h="2862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8313035"/>
                  </a:ext>
                </a:extLst>
              </a:tr>
            </a:tbl>
          </a:graphicData>
        </a:graphic>
      </p:graphicFrame>
      <p:sp>
        <p:nvSpPr>
          <p:cNvPr id="3" name="직사각형 2">
            <a:extLst>
              <a:ext uri="{FF2B5EF4-FFF2-40B4-BE49-F238E27FC236}">
                <a16:creationId xmlns:a16="http://schemas.microsoft.com/office/drawing/2014/main" id="{93B4E395-1B9F-45E7-92DB-91DA3283AE30}"/>
              </a:ext>
            </a:extLst>
          </p:cNvPr>
          <p:cNvSpPr/>
          <p:nvPr/>
        </p:nvSpPr>
        <p:spPr>
          <a:xfrm>
            <a:off x="1043608" y="1578836"/>
            <a:ext cx="7723032" cy="4439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2338B7FB-54F0-4C78-9DAE-8E806CB0D8E0}"/>
              </a:ext>
            </a:extLst>
          </p:cNvPr>
          <p:cNvGraphicFramePr>
            <a:graphicFrameLocks noGrp="1"/>
          </p:cNvGraphicFramePr>
          <p:nvPr>
            <p:extLst/>
          </p:nvPr>
        </p:nvGraphicFramePr>
        <p:xfrm>
          <a:off x="1043608" y="1935703"/>
          <a:ext cx="369476" cy="3708270"/>
        </p:xfrm>
        <a:graphic>
          <a:graphicData uri="http://schemas.openxmlformats.org/drawingml/2006/table">
            <a:tbl>
              <a:tblPr firstRow="1" bandRow="1">
                <a:tableStyleId>{2D5ABB26-0587-4C30-8999-92F81FD0307C}</a:tableStyleId>
              </a:tblPr>
              <a:tblGrid>
                <a:gridCol w="369476">
                  <a:extLst>
                    <a:ext uri="{9D8B030D-6E8A-4147-A177-3AD203B41FA5}">
                      <a16:colId xmlns:a16="http://schemas.microsoft.com/office/drawing/2014/main" val="3410994843"/>
                    </a:ext>
                  </a:extLst>
                </a:gridCol>
              </a:tblGrid>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39818"/>
                  </a:ext>
                </a:extLst>
              </a:tr>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212472"/>
                  </a:ext>
                </a:extLst>
              </a:tr>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603605"/>
                  </a:ext>
                </a:extLst>
              </a:tr>
            </a:tbl>
          </a:graphicData>
        </a:graphic>
      </p:graphicFrame>
      <p:graphicFrame>
        <p:nvGraphicFramePr>
          <p:cNvPr id="6" name="표 5">
            <a:extLst>
              <a:ext uri="{FF2B5EF4-FFF2-40B4-BE49-F238E27FC236}">
                <a16:creationId xmlns:a16="http://schemas.microsoft.com/office/drawing/2014/main" id="{FB93FE14-3727-4717-A911-F52082FC0BAD}"/>
              </a:ext>
            </a:extLst>
          </p:cNvPr>
          <p:cNvGraphicFramePr>
            <a:graphicFrameLocks noGrp="1"/>
          </p:cNvGraphicFramePr>
          <p:nvPr>
            <p:extLst/>
          </p:nvPr>
        </p:nvGraphicFramePr>
        <p:xfrm>
          <a:off x="1043608" y="5648137"/>
          <a:ext cx="2295516" cy="365760"/>
        </p:xfrm>
        <a:graphic>
          <a:graphicData uri="http://schemas.openxmlformats.org/drawingml/2006/table">
            <a:tbl>
              <a:tblPr firstRow="1" bandRow="1">
                <a:tableStyleId>{2D5ABB26-0587-4C30-8999-92F81FD0307C}</a:tableStyleId>
              </a:tblPr>
              <a:tblGrid>
                <a:gridCol w="1147758">
                  <a:extLst>
                    <a:ext uri="{9D8B030D-6E8A-4147-A177-3AD203B41FA5}">
                      <a16:colId xmlns:a16="http://schemas.microsoft.com/office/drawing/2014/main" val="3669637422"/>
                    </a:ext>
                  </a:extLst>
                </a:gridCol>
                <a:gridCol w="1147758">
                  <a:extLst>
                    <a:ext uri="{9D8B030D-6E8A-4147-A177-3AD203B41FA5}">
                      <a16:colId xmlns:a16="http://schemas.microsoft.com/office/drawing/2014/main" val="3599326677"/>
                    </a:ext>
                  </a:extLst>
                </a:gridCol>
              </a:tblGrid>
              <a:tr h="3657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411835"/>
                  </a:ext>
                </a:extLst>
              </a:tr>
            </a:tbl>
          </a:graphicData>
        </a:graphic>
      </p:graphicFrame>
      <p:graphicFrame>
        <p:nvGraphicFramePr>
          <p:cNvPr id="21" name="표 20">
            <a:extLst>
              <a:ext uri="{FF2B5EF4-FFF2-40B4-BE49-F238E27FC236}">
                <a16:creationId xmlns:a16="http://schemas.microsoft.com/office/drawing/2014/main" id="{3CA77D4D-C794-45FA-BC04-3C5DFB0CDA4E}"/>
              </a:ext>
            </a:extLst>
          </p:cNvPr>
          <p:cNvGraphicFramePr>
            <a:graphicFrameLocks noGrp="1"/>
          </p:cNvGraphicFramePr>
          <p:nvPr>
            <p:extLst/>
          </p:nvPr>
        </p:nvGraphicFramePr>
        <p:xfrm>
          <a:off x="6471124" y="5655528"/>
          <a:ext cx="2295516" cy="365760"/>
        </p:xfrm>
        <a:graphic>
          <a:graphicData uri="http://schemas.openxmlformats.org/drawingml/2006/table">
            <a:tbl>
              <a:tblPr firstRow="1" bandRow="1">
                <a:tableStyleId>{2D5ABB26-0587-4C30-8999-92F81FD0307C}</a:tableStyleId>
              </a:tblPr>
              <a:tblGrid>
                <a:gridCol w="1147758">
                  <a:extLst>
                    <a:ext uri="{9D8B030D-6E8A-4147-A177-3AD203B41FA5}">
                      <a16:colId xmlns:a16="http://schemas.microsoft.com/office/drawing/2014/main" val="3669637422"/>
                    </a:ext>
                  </a:extLst>
                </a:gridCol>
                <a:gridCol w="1147758">
                  <a:extLst>
                    <a:ext uri="{9D8B030D-6E8A-4147-A177-3AD203B41FA5}">
                      <a16:colId xmlns:a16="http://schemas.microsoft.com/office/drawing/2014/main" val="3599326677"/>
                    </a:ext>
                  </a:extLst>
                </a:gridCol>
              </a:tblGrid>
              <a:tr h="3657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411835"/>
                  </a:ext>
                </a:extLst>
              </a:tr>
            </a:tbl>
          </a:graphicData>
        </a:graphic>
      </p:graphicFrame>
      <p:graphicFrame>
        <p:nvGraphicFramePr>
          <p:cNvPr id="22" name="표 21">
            <a:extLst>
              <a:ext uri="{FF2B5EF4-FFF2-40B4-BE49-F238E27FC236}">
                <a16:creationId xmlns:a16="http://schemas.microsoft.com/office/drawing/2014/main" id="{59F7E1B5-7EAB-45FD-82BC-0F04D0A70F7B}"/>
              </a:ext>
            </a:extLst>
          </p:cNvPr>
          <p:cNvGraphicFramePr>
            <a:graphicFrameLocks noGrp="1"/>
          </p:cNvGraphicFramePr>
          <p:nvPr>
            <p:extLst/>
          </p:nvPr>
        </p:nvGraphicFramePr>
        <p:xfrm>
          <a:off x="8393119" y="1943845"/>
          <a:ext cx="369476" cy="3708270"/>
        </p:xfrm>
        <a:graphic>
          <a:graphicData uri="http://schemas.openxmlformats.org/drawingml/2006/table">
            <a:tbl>
              <a:tblPr firstRow="1" bandRow="1">
                <a:tableStyleId>{2D5ABB26-0587-4C30-8999-92F81FD0307C}</a:tableStyleId>
              </a:tblPr>
              <a:tblGrid>
                <a:gridCol w="369476">
                  <a:extLst>
                    <a:ext uri="{9D8B030D-6E8A-4147-A177-3AD203B41FA5}">
                      <a16:colId xmlns:a16="http://schemas.microsoft.com/office/drawing/2014/main" val="3410994843"/>
                    </a:ext>
                  </a:extLst>
                </a:gridCol>
              </a:tblGrid>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39818"/>
                  </a:ext>
                </a:extLst>
              </a:tr>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212472"/>
                  </a:ext>
                </a:extLst>
              </a:tr>
              <a:tr h="123609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603605"/>
                  </a:ext>
                </a:extLst>
              </a:tr>
            </a:tbl>
          </a:graphicData>
        </a:graphic>
      </p:graphicFrame>
      <p:graphicFrame>
        <p:nvGraphicFramePr>
          <p:cNvPr id="9" name="표 8">
            <a:extLst>
              <a:ext uri="{FF2B5EF4-FFF2-40B4-BE49-F238E27FC236}">
                <a16:creationId xmlns:a16="http://schemas.microsoft.com/office/drawing/2014/main" id="{C2907FA7-697F-4E44-8307-1D7DFA650F9C}"/>
              </a:ext>
            </a:extLst>
          </p:cNvPr>
          <p:cNvGraphicFramePr>
            <a:graphicFrameLocks noGrp="1"/>
          </p:cNvGraphicFramePr>
          <p:nvPr>
            <p:extLst/>
          </p:nvPr>
        </p:nvGraphicFramePr>
        <p:xfrm>
          <a:off x="1710154" y="2405743"/>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23" name="표 22">
            <a:extLst>
              <a:ext uri="{FF2B5EF4-FFF2-40B4-BE49-F238E27FC236}">
                <a16:creationId xmlns:a16="http://schemas.microsoft.com/office/drawing/2014/main" id="{F76BE3BD-7EFE-40B8-8B85-01BB85DBBA98}"/>
              </a:ext>
            </a:extLst>
          </p:cNvPr>
          <p:cNvGraphicFramePr>
            <a:graphicFrameLocks noGrp="1"/>
          </p:cNvGraphicFramePr>
          <p:nvPr>
            <p:extLst/>
          </p:nvPr>
        </p:nvGraphicFramePr>
        <p:xfrm>
          <a:off x="2353360" y="2404464"/>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25" name="표 24">
            <a:extLst>
              <a:ext uri="{FF2B5EF4-FFF2-40B4-BE49-F238E27FC236}">
                <a16:creationId xmlns:a16="http://schemas.microsoft.com/office/drawing/2014/main" id="{0E4316A6-CB36-48D8-9EEA-71D796E4FE46}"/>
              </a:ext>
            </a:extLst>
          </p:cNvPr>
          <p:cNvGraphicFramePr>
            <a:graphicFrameLocks noGrp="1"/>
          </p:cNvGraphicFramePr>
          <p:nvPr>
            <p:extLst/>
          </p:nvPr>
        </p:nvGraphicFramePr>
        <p:xfrm>
          <a:off x="2960116"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0" name="표 29">
            <a:extLst>
              <a:ext uri="{FF2B5EF4-FFF2-40B4-BE49-F238E27FC236}">
                <a16:creationId xmlns:a16="http://schemas.microsoft.com/office/drawing/2014/main" id="{164B0404-B1AA-4CB3-B84E-ABF696455830}"/>
              </a:ext>
            </a:extLst>
          </p:cNvPr>
          <p:cNvGraphicFramePr>
            <a:graphicFrameLocks noGrp="1"/>
          </p:cNvGraphicFramePr>
          <p:nvPr>
            <p:extLst/>
          </p:nvPr>
        </p:nvGraphicFramePr>
        <p:xfrm>
          <a:off x="3551668"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1" name="표 30">
            <a:extLst>
              <a:ext uri="{FF2B5EF4-FFF2-40B4-BE49-F238E27FC236}">
                <a16:creationId xmlns:a16="http://schemas.microsoft.com/office/drawing/2014/main" id="{A1BFE78A-CAB1-4499-AC1A-3FF20401C296}"/>
              </a:ext>
            </a:extLst>
          </p:cNvPr>
          <p:cNvGraphicFramePr>
            <a:graphicFrameLocks noGrp="1"/>
          </p:cNvGraphicFramePr>
          <p:nvPr>
            <p:extLst/>
          </p:nvPr>
        </p:nvGraphicFramePr>
        <p:xfrm>
          <a:off x="4136968"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2" name="표 31">
            <a:extLst>
              <a:ext uri="{FF2B5EF4-FFF2-40B4-BE49-F238E27FC236}">
                <a16:creationId xmlns:a16="http://schemas.microsoft.com/office/drawing/2014/main" id="{F40A23FD-F8CA-44AC-B76F-29583BD46570}"/>
              </a:ext>
            </a:extLst>
          </p:cNvPr>
          <p:cNvGraphicFramePr>
            <a:graphicFrameLocks noGrp="1"/>
          </p:cNvGraphicFramePr>
          <p:nvPr>
            <p:extLst/>
          </p:nvPr>
        </p:nvGraphicFramePr>
        <p:xfrm>
          <a:off x="4734488"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3" name="표 32">
            <a:extLst>
              <a:ext uri="{FF2B5EF4-FFF2-40B4-BE49-F238E27FC236}">
                <a16:creationId xmlns:a16="http://schemas.microsoft.com/office/drawing/2014/main" id="{3E8257FD-4CB8-4AED-ADE0-015516137D6A}"/>
              </a:ext>
            </a:extLst>
          </p:cNvPr>
          <p:cNvGraphicFramePr>
            <a:graphicFrameLocks noGrp="1"/>
          </p:cNvGraphicFramePr>
          <p:nvPr>
            <p:extLst/>
          </p:nvPr>
        </p:nvGraphicFramePr>
        <p:xfrm>
          <a:off x="5342632"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4" name="표 33">
            <a:extLst>
              <a:ext uri="{FF2B5EF4-FFF2-40B4-BE49-F238E27FC236}">
                <a16:creationId xmlns:a16="http://schemas.microsoft.com/office/drawing/2014/main" id="{970A3E88-2E3C-4EF1-995E-7C3D31F47CD9}"/>
              </a:ext>
            </a:extLst>
          </p:cNvPr>
          <p:cNvGraphicFramePr>
            <a:graphicFrameLocks noGrp="1"/>
          </p:cNvGraphicFramePr>
          <p:nvPr>
            <p:extLst/>
          </p:nvPr>
        </p:nvGraphicFramePr>
        <p:xfrm>
          <a:off x="5940152"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5" name="표 34">
            <a:extLst>
              <a:ext uri="{FF2B5EF4-FFF2-40B4-BE49-F238E27FC236}">
                <a16:creationId xmlns:a16="http://schemas.microsoft.com/office/drawing/2014/main" id="{AE66CA01-2C0F-42FA-A227-7A610D37E400}"/>
              </a:ext>
            </a:extLst>
          </p:cNvPr>
          <p:cNvGraphicFramePr>
            <a:graphicFrameLocks noGrp="1"/>
          </p:cNvGraphicFramePr>
          <p:nvPr>
            <p:extLst/>
          </p:nvPr>
        </p:nvGraphicFramePr>
        <p:xfrm>
          <a:off x="6588224"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6" name="표 35">
            <a:extLst>
              <a:ext uri="{FF2B5EF4-FFF2-40B4-BE49-F238E27FC236}">
                <a16:creationId xmlns:a16="http://schemas.microsoft.com/office/drawing/2014/main" id="{D81CC29F-564A-4D93-A312-ADD6D1A0ECE4}"/>
              </a:ext>
            </a:extLst>
          </p:cNvPr>
          <p:cNvGraphicFramePr>
            <a:graphicFrameLocks noGrp="1"/>
          </p:cNvGraphicFramePr>
          <p:nvPr>
            <p:extLst/>
          </p:nvPr>
        </p:nvGraphicFramePr>
        <p:xfrm>
          <a:off x="7164288"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7" name="표 36">
            <a:extLst>
              <a:ext uri="{FF2B5EF4-FFF2-40B4-BE49-F238E27FC236}">
                <a16:creationId xmlns:a16="http://schemas.microsoft.com/office/drawing/2014/main" id="{5F9C51F1-4681-4D43-98A8-1F3A5A491A0E}"/>
              </a:ext>
            </a:extLst>
          </p:cNvPr>
          <p:cNvGraphicFramePr>
            <a:graphicFrameLocks noGrp="1"/>
          </p:cNvGraphicFramePr>
          <p:nvPr>
            <p:extLst/>
          </p:nvPr>
        </p:nvGraphicFramePr>
        <p:xfrm>
          <a:off x="7740352" y="2417671"/>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8" name="표 37">
            <a:extLst>
              <a:ext uri="{FF2B5EF4-FFF2-40B4-BE49-F238E27FC236}">
                <a16:creationId xmlns:a16="http://schemas.microsoft.com/office/drawing/2014/main" id="{9B41A5C5-8708-4550-B711-59F45A5B1DE9}"/>
              </a:ext>
            </a:extLst>
          </p:cNvPr>
          <p:cNvGraphicFramePr>
            <a:graphicFrameLocks noGrp="1"/>
          </p:cNvGraphicFramePr>
          <p:nvPr>
            <p:extLst/>
          </p:nvPr>
        </p:nvGraphicFramePr>
        <p:xfrm>
          <a:off x="1707168" y="4314286"/>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39" name="표 38">
            <a:extLst>
              <a:ext uri="{FF2B5EF4-FFF2-40B4-BE49-F238E27FC236}">
                <a16:creationId xmlns:a16="http://schemas.microsoft.com/office/drawing/2014/main" id="{FBFBDA28-257E-472B-8D27-72F2412DDFF2}"/>
              </a:ext>
            </a:extLst>
          </p:cNvPr>
          <p:cNvGraphicFramePr>
            <a:graphicFrameLocks noGrp="1"/>
          </p:cNvGraphicFramePr>
          <p:nvPr>
            <p:extLst/>
          </p:nvPr>
        </p:nvGraphicFramePr>
        <p:xfrm>
          <a:off x="2339752" y="4314286"/>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40" name="표 39">
            <a:extLst>
              <a:ext uri="{FF2B5EF4-FFF2-40B4-BE49-F238E27FC236}">
                <a16:creationId xmlns:a16="http://schemas.microsoft.com/office/drawing/2014/main" id="{2C7ED21E-0D16-479C-A038-6C5566283552}"/>
              </a:ext>
            </a:extLst>
          </p:cNvPr>
          <p:cNvGraphicFramePr>
            <a:graphicFrameLocks noGrp="1"/>
          </p:cNvGraphicFramePr>
          <p:nvPr>
            <p:extLst/>
          </p:nvPr>
        </p:nvGraphicFramePr>
        <p:xfrm>
          <a:off x="7092280" y="4314286"/>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graphicFrame>
        <p:nvGraphicFramePr>
          <p:cNvPr id="41" name="표 40">
            <a:extLst>
              <a:ext uri="{FF2B5EF4-FFF2-40B4-BE49-F238E27FC236}">
                <a16:creationId xmlns:a16="http://schemas.microsoft.com/office/drawing/2014/main" id="{231EC8A5-1C09-4CDD-8CE4-A17072019374}"/>
              </a:ext>
            </a:extLst>
          </p:cNvPr>
          <p:cNvGraphicFramePr>
            <a:graphicFrameLocks noGrp="1"/>
          </p:cNvGraphicFramePr>
          <p:nvPr>
            <p:extLst/>
          </p:nvPr>
        </p:nvGraphicFramePr>
        <p:xfrm>
          <a:off x="7724864" y="4314286"/>
          <a:ext cx="416560" cy="98370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837405003"/>
                    </a:ext>
                  </a:extLst>
                </a:gridCol>
                <a:gridCol w="208280">
                  <a:extLst>
                    <a:ext uri="{9D8B030D-6E8A-4147-A177-3AD203B41FA5}">
                      <a16:colId xmlns:a16="http://schemas.microsoft.com/office/drawing/2014/main" val="406697472"/>
                    </a:ext>
                  </a:extLst>
                </a:gridCol>
              </a:tblGrid>
              <a:tr h="983705">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039108"/>
                  </a:ext>
                </a:extLst>
              </a:tr>
            </a:tbl>
          </a:graphicData>
        </a:graphic>
      </p:graphicFrame>
      <p:sp>
        <p:nvSpPr>
          <p:cNvPr id="11" name="직사각형 10">
            <a:extLst>
              <a:ext uri="{FF2B5EF4-FFF2-40B4-BE49-F238E27FC236}">
                <a16:creationId xmlns:a16="http://schemas.microsoft.com/office/drawing/2014/main" id="{3BCB82AD-0299-4FDF-8759-5BFABBF82585}"/>
              </a:ext>
            </a:extLst>
          </p:cNvPr>
          <p:cNvSpPr/>
          <p:nvPr/>
        </p:nvSpPr>
        <p:spPr>
          <a:xfrm>
            <a:off x="3008007" y="4361886"/>
            <a:ext cx="327072" cy="12820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B023AD0E-9BF5-43A7-BEB1-2992A5FD6D2C}"/>
              </a:ext>
            </a:extLst>
          </p:cNvPr>
          <p:cNvSpPr/>
          <p:nvPr/>
        </p:nvSpPr>
        <p:spPr>
          <a:xfrm>
            <a:off x="6476315" y="4371736"/>
            <a:ext cx="327072" cy="12820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05EFF162-B33F-4591-A2A9-827A78882127}"/>
              </a:ext>
            </a:extLst>
          </p:cNvPr>
          <p:cNvSpPr/>
          <p:nvPr/>
        </p:nvSpPr>
        <p:spPr>
          <a:xfrm>
            <a:off x="1707168" y="2297968"/>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672F6B7-55D6-4F55-9329-6206BC744179}"/>
              </a:ext>
            </a:extLst>
          </p:cNvPr>
          <p:cNvSpPr/>
          <p:nvPr/>
        </p:nvSpPr>
        <p:spPr>
          <a:xfrm>
            <a:off x="1710154" y="3384966"/>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1F2051AB-3651-4188-A843-99465463ADCB}"/>
              </a:ext>
            </a:extLst>
          </p:cNvPr>
          <p:cNvSpPr/>
          <p:nvPr/>
        </p:nvSpPr>
        <p:spPr>
          <a:xfrm>
            <a:off x="2348988" y="2273655"/>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18F7EE64-4830-4F19-A2A4-B4A95E9E6597}"/>
              </a:ext>
            </a:extLst>
          </p:cNvPr>
          <p:cNvSpPr/>
          <p:nvPr/>
        </p:nvSpPr>
        <p:spPr>
          <a:xfrm>
            <a:off x="2348988" y="3388839"/>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EEADBDAC-FAA3-4E0B-925A-C1833C7393FC}"/>
              </a:ext>
            </a:extLst>
          </p:cNvPr>
          <p:cNvSpPr/>
          <p:nvPr/>
        </p:nvSpPr>
        <p:spPr>
          <a:xfrm>
            <a:off x="2959879" y="229987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16EA3518-574B-4514-B728-69242A099331}"/>
              </a:ext>
            </a:extLst>
          </p:cNvPr>
          <p:cNvSpPr/>
          <p:nvPr/>
        </p:nvSpPr>
        <p:spPr>
          <a:xfrm>
            <a:off x="2959574" y="3401376"/>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C960B50A-4F30-4FCE-A650-6264025DABDA}"/>
              </a:ext>
            </a:extLst>
          </p:cNvPr>
          <p:cNvSpPr/>
          <p:nvPr/>
        </p:nvSpPr>
        <p:spPr>
          <a:xfrm>
            <a:off x="3551668" y="3401729"/>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16F07E82-FC39-4909-9D7D-E13D9E4CED0E}"/>
              </a:ext>
            </a:extLst>
          </p:cNvPr>
          <p:cNvSpPr/>
          <p:nvPr/>
        </p:nvSpPr>
        <p:spPr>
          <a:xfrm>
            <a:off x="3551668" y="2297968"/>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8CC9EE3-2CDD-4AD3-81BB-375160DBBF29}"/>
              </a:ext>
            </a:extLst>
          </p:cNvPr>
          <p:cNvSpPr/>
          <p:nvPr/>
        </p:nvSpPr>
        <p:spPr>
          <a:xfrm>
            <a:off x="4136968" y="229474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903AB438-79DF-4598-A7EF-5BA03188154B}"/>
              </a:ext>
            </a:extLst>
          </p:cNvPr>
          <p:cNvSpPr/>
          <p:nvPr/>
        </p:nvSpPr>
        <p:spPr>
          <a:xfrm>
            <a:off x="4134239"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2FA3AE55-B755-427D-8A64-DED08A252ABD}"/>
              </a:ext>
            </a:extLst>
          </p:cNvPr>
          <p:cNvSpPr/>
          <p:nvPr/>
        </p:nvSpPr>
        <p:spPr>
          <a:xfrm>
            <a:off x="4736511"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464FDDA6-39A5-4415-90F8-FAC5EA5F3EF6}"/>
              </a:ext>
            </a:extLst>
          </p:cNvPr>
          <p:cNvSpPr/>
          <p:nvPr/>
        </p:nvSpPr>
        <p:spPr>
          <a:xfrm>
            <a:off x="4735500" y="2294218"/>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BD256AE4-AC3A-4952-8DFA-14E2202C9608}"/>
              </a:ext>
            </a:extLst>
          </p:cNvPr>
          <p:cNvSpPr/>
          <p:nvPr/>
        </p:nvSpPr>
        <p:spPr>
          <a:xfrm>
            <a:off x="5342632" y="2294218"/>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0BCB9BFA-EE6D-45E4-8CF1-31A33B12E101}"/>
              </a:ext>
            </a:extLst>
          </p:cNvPr>
          <p:cNvSpPr/>
          <p:nvPr/>
        </p:nvSpPr>
        <p:spPr>
          <a:xfrm>
            <a:off x="5342632"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5AC61C59-8797-452F-A44D-F4E3AD12C051}"/>
              </a:ext>
            </a:extLst>
          </p:cNvPr>
          <p:cNvSpPr/>
          <p:nvPr/>
        </p:nvSpPr>
        <p:spPr>
          <a:xfrm>
            <a:off x="5940152"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428F7948-E9FF-4D29-96A9-FAC1F1CD17B8}"/>
              </a:ext>
            </a:extLst>
          </p:cNvPr>
          <p:cNvSpPr/>
          <p:nvPr/>
        </p:nvSpPr>
        <p:spPr>
          <a:xfrm>
            <a:off x="5940152" y="229467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3DEDCA7-48BB-4CD8-A706-B40BAF900742}"/>
              </a:ext>
            </a:extLst>
          </p:cNvPr>
          <p:cNvSpPr/>
          <p:nvPr/>
        </p:nvSpPr>
        <p:spPr>
          <a:xfrm>
            <a:off x="6588224" y="2294218"/>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1BB5E43E-3562-4086-A6C4-0C865F4F23B0}"/>
              </a:ext>
            </a:extLst>
          </p:cNvPr>
          <p:cNvSpPr/>
          <p:nvPr/>
        </p:nvSpPr>
        <p:spPr>
          <a:xfrm>
            <a:off x="6587206" y="3405126"/>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51E4DED1-11BC-4F87-BBCB-9E56D93296BE}"/>
              </a:ext>
            </a:extLst>
          </p:cNvPr>
          <p:cNvSpPr/>
          <p:nvPr/>
        </p:nvSpPr>
        <p:spPr>
          <a:xfrm>
            <a:off x="7164288"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5F5294D0-A1D4-48D7-8464-83782CEF5E15}"/>
              </a:ext>
            </a:extLst>
          </p:cNvPr>
          <p:cNvSpPr/>
          <p:nvPr/>
        </p:nvSpPr>
        <p:spPr>
          <a:xfrm>
            <a:off x="7164288" y="23006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B38C265D-8BD4-4462-A160-B007D28F5071}"/>
              </a:ext>
            </a:extLst>
          </p:cNvPr>
          <p:cNvSpPr/>
          <p:nvPr/>
        </p:nvSpPr>
        <p:spPr>
          <a:xfrm>
            <a:off x="7738164" y="2294217"/>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FF44260E-82FF-4E09-AD05-192260526052}"/>
              </a:ext>
            </a:extLst>
          </p:cNvPr>
          <p:cNvSpPr/>
          <p:nvPr/>
        </p:nvSpPr>
        <p:spPr>
          <a:xfrm>
            <a:off x="7738164" y="3398722"/>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3F96784B-6250-40C3-9D9F-3A855E436800}"/>
              </a:ext>
            </a:extLst>
          </p:cNvPr>
          <p:cNvSpPr/>
          <p:nvPr/>
        </p:nvSpPr>
        <p:spPr>
          <a:xfrm>
            <a:off x="1707168" y="419458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8E97F39B-5A57-4DF1-A03D-E82F84F3D3D8}"/>
              </a:ext>
            </a:extLst>
          </p:cNvPr>
          <p:cNvSpPr/>
          <p:nvPr/>
        </p:nvSpPr>
        <p:spPr>
          <a:xfrm>
            <a:off x="1707168" y="5290417"/>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FC64D00A-DE89-48D5-A433-7C71736B0D99}"/>
              </a:ext>
            </a:extLst>
          </p:cNvPr>
          <p:cNvSpPr/>
          <p:nvPr/>
        </p:nvSpPr>
        <p:spPr>
          <a:xfrm>
            <a:off x="2339752" y="5297991"/>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CE0D121F-52EC-4810-A8D0-3ADA050412EC}"/>
              </a:ext>
            </a:extLst>
          </p:cNvPr>
          <p:cNvSpPr/>
          <p:nvPr/>
        </p:nvSpPr>
        <p:spPr>
          <a:xfrm>
            <a:off x="2339752" y="419391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49C3D7BA-5FA9-4DB7-8CC0-50C27ED49EB8}"/>
              </a:ext>
            </a:extLst>
          </p:cNvPr>
          <p:cNvSpPr/>
          <p:nvPr/>
        </p:nvSpPr>
        <p:spPr>
          <a:xfrm>
            <a:off x="7092280" y="4199294"/>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5A75DEE9-93B4-4C57-91C6-899C834A095C}"/>
              </a:ext>
            </a:extLst>
          </p:cNvPr>
          <p:cNvSpPr/>
          <p:nvPr/>
        </p:nvSpPr>
        <p:spPr>
          <a:xfrm>
            <a:off x="7092280" y="529704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F49F62CA-3130-45B3-8965-20B4E8D51AA6}"/>
              </a:ext>
            </a:extLst>
          </p:cNvPr>
          <p:cNvSpPr/>
          <p:nvPr/>
        </p:nvSpPr>
        <p:spPr>
          <a:xfrm>
            <a:off x="7724864" y="5295343"/>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00380895-836D-4756-A197-3938965F80B5}"/>
              </a:ext>
            </a:extLst>
          </p:cNvPr>
          <p:cNvSpPr/>
          <p:nvPr/>
        </p:nvSpPr>
        <p:spPr>
          <a:xfrm>
            <a:off x="7721004" y="4196934"/>
            <a:ext cx="416560" cy="119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4570445-6E58-4C9D-8597-8083FA3F2F74}"/>
              </a:ext>
            </a:extLst>
          </p:cNvPr>
          <p:cNvSpPr txBox="1"/>
          <p:nvPr/>
        </p:nvSpPr>
        <p:spPr>
          <a:xfrm>
            <a:off x="827584" y="6165304"/>
            <a:ext cx="8130668" cy="400110"/>
          </a:xfrm>
          <a:prstGeom prst="rect">
            <a:avLst/>
          </a:prstGeom>
          <a:noFill/>
        </p:spPr>
        <p:txBody>
          <a:bodyPr wrap="square" rtlCol="0">
            <a:spAutoFit/>
          </a:bodyPr>
          <a:lstStyle/>
          <a:p>
            <a:r>
              <a:rPr lang="en-US" altLang="ko-KR" dirty="0"/>
              <a:t>(350,000(part) * 30 + 2,100,000 (stand) * 48)   =   </a:t>
            </a:r>
            <a:r>
              <a:rPr lang="en-US" altLang="ko-KR" sz="2000" b="1" dirty="0"/>
              <a:t>111,300,000 won</a:t>
            </a:r>
            <a:endParaRPr lang="ko-KR" altLang="en-US" b="1" dirty="0"/>
          </a:p>
        </p:txBody>
      </p:sp>
      <p:sp>
        <p:nvSpPr>
          <p:cNvPr id="75" name="화살표: 아래쪽 74">
            <a:extLst>
              <a:ext uri="{FF2B5EF4-FFF2-40B4-BE49-F238E27FC236}">
                <a16:creationId xmlns:a16="http://schemas.microsoft.com/office/drawing/2014/main" id="{3FC981FF-4AB2-419F-B084-B627464E7A06}"/>
              </a:ext>
            </a:extLst>
          </p:cNvPr>
          <p:cNvSpPr/>
          <p:nvPr/>
        </p:nvSpPr>
        <p:spPr>
          <a:xfrm rot="9371717">
            <a:off x="5119828" y="1411287"/>
            <a:ext cx="314253" cy="925153"/>
          </a:xfrm>
          <a:prstGeom prst="downArrow">
            <a:avLst>
              <a:gd name="adj1" fmla="val 29407"/>
              <a:gd name="adj2" fmla="val 3730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8EA2A028-CC1B-4C5C-B497-C598EA3303CE}"/>
              </a:ext>
            </a:extLst>
          </p:cNvPr>
          <p:cNvSpPr txBox="1"/>
          <p:nvPr/>
        </p:nvSpPr>
        <p:spPr>
          <a:xfrm>
            <a:off x="4639993" y="1076510"/>
            <a:ext cx="650563" cy="400110"/>
          </a:xfrm>
          <a:prstGeom prst="rect">
            <a:avLst/>
          </a:prstGeom>
          <a:noFill/>
        </p:spPr>
        <p:txBody>
          <a:bodyPr wrap="square" rtlCol="0">
            <a:spAutoFit/>
          </a:bodyPr>
          <a:lstStyle/>
          <a:p>
            <a:r>
              <a:rPr lang="en-US" altLang="ko-KR" sz="2000" dirty="0">
                <a:latin typeface="Arial Nova" panose="020B0504020202020204" pitchFamily="34" charset="0"/>
              </a:rPr>
              <a:t>Part</a:t>
            </a:r>
            <a:endParaRPr lang="ko-KR" altLang="en-US" sz="2000" dirty="0">
              <a:latin typeface="Arial Nova" panose="020B0504020202020204" pitchFamily="34" charset="0"/>
            </a:endParaRPr>
          </a:p>
        </p:txBody>
      </p:sp>
      <p:sp>
        <p:nvSpPr>
          <p:cNvPr id="77" name="TextBox 76">
            <a:extLst>
              <a:ext uri="{FF2B5EF4-FFF2-40B4-BE49-F238E27FC236}">
                <a16:creationId xmlns:a16="http://schemas.microsoft.com/office/drawing/2014/main" id="{94FC5E96-CF0F-4357-AF72-202332F6970A}"/>
              </a:ext>
            </a:extLst>
          </p:cNvPr>
          <p:cNvSpPr txBox="1"/>
          <p:nvPr/>
        </p:nvSpPr>
        <p:spPr>
          <a:xfrm>
            <a:off x="3369676" y="1916777"/>
            <a:ext cx="1033092" cy="400110"/>
          </a:xfrm>
          <a:prstGeom prst="rect">
            <a:avLst/>
          </a:prstGeom>
          <a:noFill/>
        </p:spPr>
        <p:txBody>
          <a:bodyPr wrap="square" rtlCol="0">
            <a:spAutoFit/>
          </a:bodyPr>
          <a:lstStyle/>
          <a:p>
            <a:r>
              <a:rPr lang="en-US" altLang="ko-KR" sz="2000" dirty="0">
                <a:latin typeface="Arial Nova" panose="020B0504020202020204" pitchFamily="34" charset="0"/>
              </a:rPr>
              <a:t>Stand</a:t>
            </a:r>
            <a:endParaRPr lang="ko-KR" altLang="en-US" sz="2000" dirty="0">
              <a:latin typeface="Arial Nova" panose="020B0504020202020204" pitchFamily="34" charset="0"/>
            </a:endParaRPr>
          </a:p>
        </p:txBody>
      </p:sp>
      <p:sp>
        <p:nvSpPr>
          <p:cNvPr id="78" name="화살표: 아래쪽 77">
            <a:extLst>
              <a:ext uri="{FF2B5EF4-FFF2-40B4-BE49-F238E27FC236}">
                <a16:creationId xmlns:a16="http://schemas.microsoft.com/office/drawing/2014/main" id="{D193FA42-F6A9-4310-8459-843B2FCD1252}"/>
              </a:ext>
            </a:extLst>
          </p:cNvPr>
          <p:cNvSpPr/>
          <p:nvPr/>
        </p:nvSpPr>
        <p:spPr>
          <a:xfrm rot="19699927">
            <a:off x="2998985" y="1751026"/>
            <a:ext cx="314253" cy="442817"/>
          </a:xfrm>
          <a:prstGeom prst="downArrow">
            <a:avLst>
              <a:gd name="adj1" fmla="val 29407"/>
              <a:gd name="adj2" fmla="val 3730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967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7101408"/>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11" name="TextBox 10">
            <a:extLst>
              <a:ext uri="{FF2B5EF4-FFF2-40B4-BE49-F238E27FC236}">
                <a16:creationId xmlns:a16="http://schemas.microsoft.com/office/drawing/2014/main" id="{24084FEC-33F1-494C-B44A-0F43DA0F2A2A}"/>
              </a:ext>
            </a:extLst>
          </p:cNvPr>
          <p:cNvSpPr txBox="1"/>
          <p:nvPr/>
        </p:nvSpPr>
        <p:spPr>
          <a:xfrm>
            <a:off x="1114945" y="2132856"/>
            <a:ext cx="2898728" cy="523220"/>
          </a:xfrm>
          <a:prstGeom prst="rect">
            <a:avLst/>
          </a:prstGeom>
          <a:noFill/>
        </p:spPr>
        <p:txBody>
          <a:bodyPr wrap="square" rtlCol="0">
            <a:spAutoFit/>
          </a:bodyPr>
          <a:lstStyle/>
          <a:p>
            <a:r>
              <a:rPr lang="en-US" altLang="ko-KR" sz="2800" dirty="0">
                <a:latin typeface="Arial Nova" panose="020B0504020202020204" pitchFamily="34" charset="0"/>
              </a:rPr>
              <a:t>RGB Camera</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A6922F83-7E51-4115-8A69-13614339D045}"/>
              </a:ext>
            </a:extLst>
          </p:cNvPr>
          <p:cNvSpPr txBox="1"/>
          <p:nvPr/>
        </p:nvSpPr>
        <p:spPr>
          <a:xfrm>
            <a:off x="1211748" y="5187247"/>
            <a:ext cx="4314532" cy="400110"/>
          </a:xfrm>
          <a:prstGeom prst="rect">
            <a:avLst/>
          </a:prstGeom>
          <a:noFill/>
        </p:spPr>
        <p:txBody>
          <a:bodyPr wrap="square" rtlCol="0">
            <a:spAutoFit/>
          </a:bodyPr>
          <a:lstStyle/>
          <a:p>
            <a:r>
              <a:rPr lang="en-US" altLang="ko-KR" sz="2000" dirty="0">
                <a:latin typeface="Arial Nova" panose="020B0504020202020204" pitchFamily="34" charset="0"/>
              </a:rPr>
              <a:t>: Can analyze the location of human</a:t>
            </a:r>
            <a:endParaRPr lang="ko-KR" altLang="en-US" sz="2000" dirty="0">
              <a:latin typeface="Arial Nova" panose="020B0504020202020204" pitchFamily="34" charset="0"/>
            </a:endParaRPr>
          </a:p>
        </p:txBody>
      </p:sp>
      <p:sp>
        <p:nvSpPr>
          <p:cNvPr id="19" name="TextBox 18">
            <a:extLst>
              <a:ext uri="{FF2B5EF4-FFF2-40B4-BE49-F238E27FC236}">
                <a16:creationId xmlns:a16="http://schemas.microsoft.com/office/drawing/2014/main" id="{4E55DD22-277C-4E37-AA2A-A1B290CA9F82}"/>
              </a:ext>
            </a:extLst>
          </p:cNvPr>
          <p:cNvSpPr txBox="1"/>
          <p:nvPr/>
        </p:nvSpPr>
        <p:spPr>
          <a:xfrm>
            <a:off x="6948264" y="5733256"/>
            <a:ext cx="1775589" cy="461665"/>
          </a:xfrm>
          <a:prstGeom prst="rect">
            <a:avLst/>
          </a:prstGeom>
          <a:noFill/>
        </p:spPr>
        <p:txBody>
          <a:bodyPr wrap="square" rtlCol="0">
            <a:spAutoFit/>
          </a:bodyPr>
          <a:lstStyle/>
          <a:p>
            <a:pPr algn="r"/>
            <a:r>
              <a:rPr lang="en-US" altLang="ko-KR" sz="2400" b="1" dirty="0">
                <a:latin typeface="Arial Nova" panose="020B0504020202020204" pitchFamily="34" charset="0"/>
              </a:rPr>
              <a:t>0 won</a:t>
            </a:r>
            <a:endParaRPr lang="ko-KR" altLang="en-US" sz="2400" b="1" dirty="0">
              <a:latin typeface="Arial Nova" panose="020B0504020202020204" pitchFamily="34" charset="0"/>
            </a:endParaRPr>
          </a:p>
        </p:txBody>
      </p:sp>
      <p:cxnSp>
        <p:nvCxnSpPr>
          <p:cNvPr id="6" name="직선 연결선 5">
            <a:extLst>
              <a:ext uri="{FF2B5EF4-FFF2-40B4-BE49-F238E27FC236}">
                <a16:creationId xmlns:a16="http://schemas.microsoft.com/office/drawing/2014/main" id="{ED8BC56A-5C51-4845-AE3E-416A558E1EE6}"/>
              </a:ext>
            </a:extLst>
          </p:cNvPr>
          <p:cNvCxnSpPr/>
          <p:nvPr/>
        </p:nvCxnSpPr>
        <p:spPr>
          <a:xfrm>
            <a:off x="1114945" y="5661248"/>
            <a:ext cx="763351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 name="그림 15">
            <a:extLst>
              <a:ext uri="{FF2B5EF4-FFF2-40B4-BE49-F238E27FC236}">
                <a16:creationId xmlns:a16="http://schemas.microsoft.com/office/drawing/2014/main" id="{3D857F36-DF15-46B5-BB53-D84B296EF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45" y="2803681"/>
            <a:ext cx="3151306" cy="1908230"/>
          </a:xfrm>
          <a:prstGeom prst="rect">
            <a:avLst/>
          </a:prstGeom>
        </p:spPr>
      </p:pic>
      <p:pic>
        <p:nvPicPr>
          <p:cNvPr id="20" name="그림 19">
            <a:extLst>
              <a:ext uri="{FF2B5EF4-FFF2-40B4-BE49-F238E27FC236}">
                <a16:creationId xmlns:a16="http://schemas.microsoft.com/office/drawing/2014/main" id="{3E18C98B-9EC4-4371-9C1C-360AA0D39A6F}"/>
              </a:ext>
            </a:extLst>
          </p:cNvPr>
          <p:cNvPicPr>
            <a:picLocks noChangeAspect="1"/>
          </p:cNvPicPr>
          <p:nvPr/>
        </p:nvPicPr>
        <p:blipFill rotWithShape="1">
          <a:blip r:embed="rId3">
            <a:extLst>
              <a:ext uri="{28A0092B-C50C-407E-A947-70E740481C1C}">
                <a14:useLocalDpi xmlns:a14="http://schemas.microsoft.com/office/drawing/2010/main" val="0"/>
              </a:ext>
            </a:extLst>
          </a:blip>
          <a:srcRect l="29698" r="45210"/>
          <a:stretch/>
        </p:blipFill>
        <p:spPr>
          <a:xfrm>
            <a:off x="5893483" y="2549556"/>
            <a:ext cx="2109562" cy="2121412"/>
          </a:xfrm>
          <a:prstGeom prst="rect">
            <a:avLst/>
          </a:prstGeom>
        </p:spPr>
      </p:pic>
      <p:sp>
        <p:nvSpPr>
          <p:cNvPr id="4" name="타원 3">
            <a:extLst>
              <a:ext uri="{FF2B5EF4-FFF2-40B4-BE49-F238E27FC236}">
                <a16:creationId xmlns:a16="http://schemas.microsoft.com/office/drawing/2014/main" id="{C4B30220-7FDE-4A37-8400-B229F6E4C364}"/>
              </a:ext>
            </a:extLst>
          </p:cNvPr>
          <p:cNvSpPr/>
          <p:nvPr/>
        </p:nvSpPr>
        <p:spPr>
          <a:xfrm>
            <a:off x="6676240" y="2523179"/>
            <a:ext cx="468168" cy="43204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8ADC7DF0-34F0-4ED6-B80C-DC96D41DFB08}"/>
              </a:ext>
            </a:extLst>
          </p:cNvPr>
          <p:cNvSpPr txBox="1"/>
          <p:nvPr/>
        </p:nvSpPr>
        <p:spPr>
          <a:xfrm>
            <a:off x="6098599" y="2132856"/>
            <a:ext cx="2091618" cy="400110"/>
          </a:xfrm>
          <a:prstGeom prst="rect">
            <a:avLst/>
          </a:prstGeom>
          <a:noFill/>
        </p:spPr>
        <p:txBody>
          <a:bodyPr wrap="square" rtlCol="0">
            <a:spAutoFit/>
          </a:bodyPr>
          <a:lstStyle/>
          <a:p>
            <a:r>
              <a:rPr lang="en-US" altLang="ko-KR" sz="2000" dirty="0">
                <a:latin typeface="Arial Nova" panose="020B0504020202020204" pitchFamily="34" charset="0"/>
              </a:rPr>
              <a:t>In store already</a:t>
            </a:r>
            <a:endParaRPr lang="ko-KR" altLang="en-US" sz="2000" dirty="0">
              <a:latin typeface="Arial Nova" panose="020B0504020202020204" pitchFamily="34" charset="0"/>
            </a:endParaRPr>
          </a:p>
        </p:txBody>
      </p:sp>
      <p:sp>
        <p:nvSpPr>
          <p:cNvPr id="22" name="화살표: 오른쪽 21">
            <a:extLst>
              <a:ext uri="{FF2B5EF4-FFF2-40B4-BE49-F238E27FC236}">
                <a16:creationId xmlns:a16="http://schemas.microsoft.com/office/drawing/2014/main" id="{53DD2A6D-A199-4DBA-BEC8-E551C3180C81}"/>
              </a:ext>
            </a:extLst>
          </p:cNvPr>
          <p:cNvSpPr/>
          <p:nvPr/>
        </p:nvSpPr>
        <p:spPr>
          <a:xfrm>
            <a:off x="4526989" y="3472868"/>
            <a:ext cx="1197139" cy="360035"/>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3245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A6922F83-7E51-4115-8A69-13614339D045}"/>
              </a:ext>
            </a:extLst>
          </p:cNvPr>
          <p:cNvSpPr txBox="1"/>
          <p:nvPr/>
        </p:nvSpPr>
        <p:spPr>
          <a:xfrm>
            <a:off x="1211748" y="4745302"/>
            <a:ext cx="4341448" cy="400110"/>
          </a:xfrm>
          <a:prstGeom prst="rect">
            <a:avLst/>
          </a:prstGeom>
          <a:noFill/>
        </p:spPr>
        <p:txBody>
          <a:bodyPr wrap="square" rtlCol="0">
            <a:spAutoFit/>
          </a:bodyPr>
          <a:lstStyle/>
          <a:p>
            <a:r>
              <a:rPr lang="en-US" altLang="ko-KR" sz="2000" dirty="0">
                <a:latin typeface="Arial Nova" panose="020B0504020202020204" pitchFamily="34" charset="0"/>
              </a:rPr>
              <a:t>: Can identify customers by </a:t>
            </a:r>
            <a:r>
              <a:rPr lang="en-US" altLang="ko-KR" sz="2000" dirty="0" err="1">
                <a:latin typeface="Arial Nova" panose="020B0504020202020204" pitchFamily="34" charset="0"/>
              </a:rPr>
              <a:t>QRcode</a:t>
            </a:r>
            <a:endParaRPr lang="ko-KR" altLang="en-US" sz="2000" dirty="0">
              <a:latin typeface="Arial Nova" panose="020B0504020202020204" pitchFamily="34" charset="0"/>
            </a:endParaRPr>
          </a:p>
        </p:txBody>
      </p:sp>
      <p:sp>
        <p:nvSpPr>
          <p:cNvPr id="19" name="TextBox 18">
            <a:extLst>
              <a:ext uri="{FF2B5EF4-FFF2-40B4-BE49-F238E27FC236}">
                <a16:creationId xmlns:a16="http://schemas.microsoft.com/office/drawing/2014/main" id="{4E55DD22-277C-4E37-AA2A-A1B290CA9F82}"/>
              </a:ext>
            </a:extLst>
          </p:cNvPr>
          <p:cNvSpPr txBox="1"/>
          <p:nvPr/>
        </p:nvSpPr>
        <p:spPr>
          <a:xfrm>
            <a:off x="6309164" y="5291311"/>
            <a:ext cx="2414689" cy="461665"/>
          </a:xfrm>
          <a:prstGeom prst="rect">
            <a:avLst/>
          </a:prstGeom>
          <a:noFill/>
        </p:spPr>
        <p:txBody>
          <a:bodyPr wrap="square" rtlCol="0">
            <a:spAutoFit/>
          </a:bodyPr>
          <a:lstStyle/>
          <a:p>
            <a:pPr algn="r"/>
            <a:r>
              <a:rPr lang="en-US" altLang="ko-KR" sz="2400" b="1" dirty="0">
                <a:latin typeface="Arial Nova" panose="020B0504020202020204" pitchFamily="34" charset="0"/>
              </a:rPr>
              <a:t>1,500,000 won</a:t>
            </a:r>
            <a:endParaRPr lang="ko-KR" altLang="en-US" sz="2400" b="1" dirty="0">
              <a:latin typeface="Arial Nova" panose="020B0504020202020204" pitchFamily="34" charset="0"/>
            </a:endParaRPr>
          </a:p>
        </p:txBody>
      </p:sp>
      <p:cxnSp>
        <p:nvCxnSpPr>
          <p:cNvPr id="6" name="직선 연결선 5">
            <a:extLst>
              <a:ext uri="{FF2B5EF4-FFF2-40B4-BE49-F238E27FC236}">
                <a16:creationId xmlns:a16="http://schemas.microsoft.com/office/drawing/2014/main" id="{ED8BC56A-5C51-4845-AE3E-416A558E1EE6}"/>
              </a:ext>
            </a:extLst>
          </p:cNvPr>
          <p:cNvCxnSpPr/>
          <p:nvPr/>
        </p:nvCxnSpPr>
        <p:spPr>
          <a:xfrm>
            <a:off x="1114945" y="5219303"/>
            <a:ext cx="763351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72333E-A436-4D57-976C-B978CBF8718C}"/>
              </a:ext>
            </a:extLst>
          </p:cNvPr>
          <p:cNvSpPr txBox="1"/>
          <p:nvPr/>
        </p:nvSpPr>
        <p:spPr>
          <a:xfrm>
            <a:off x="1114945" y="1690911"/>
            <a:ext cx="2898728" cy="523220"/>
          </a:xfrm>
          <a:prstGeom prst="rect">
            <a:avLst/>
          </a:prstGeom>
          <a:noFill/>
        </p:spPr>
        <p:txBody>
          <a:bodyPr wrap="square" rtlCol="0">
            <a:spAutoFit/>
          </a:bodyPr>
          <a:lstStyle/>
          <a:p>
            <a:r>
              <a:rPr lang="en-US" altLang="ko-KR" sz="2800" dirty="0">
                <a:latin typeface="Arial Nova" panose="020B0504020202020204" pitchFamily="34" charset="0"/>
              </a:rPr>
              <a:t>Market Entrance</a:t>
            </a:r>
            <a:endParaRPr lang="ko-KR" altLang="en-US" sz="2800" dirty="0">
              <a:latin typeface="Arial Nova" panose="020B0504020202020204" pitchFamily="34" charset="0"/>
            </a:endParaRPr>
          </a:p>
        </p:txBody>
      </p:sp>
      <p:sp>
        <p:nvSpPr>
          <p:cNvPr id="30" name="TextBox 29">
            <a:extLst>
              <a:ext uri="{FF2B5EF4-FFF2-40B4-BE49-F238E27FC236}">
                <a16:creationId xmlns:a16="http://schemas.microsoft.com/office/drawing/2014/main" id="{C5817157-E536-4043-A5BC-B4FBCBCEC601}"/>
              </a:ext>
            </a:extLst>
          </p:cNvPr>
          <p:cNvSpPr txBox="1"/>
          <p:nvPr/>
        </p:nvSpPr>
        <p:spPr>
          <a:xfrm>
            <a:off x="1475656" y="5877272"/>
            <a:ext cx="6410992" cy="769441"/>
          </a:xfrm>
          <a:prstGeom prst="rect">
            <a:avLst/>
          </a:prstGeom>
          <a:noFill/>
        </p:spPr>
        <p:txBody>
          <a:bodyPr wrap="square" rtlCol="0">
            <a:spAutoFit/>
          </a:bodyPr>
          <a:lstStyle/>
          <a:p>
            <a:r>
              <a:rPr lang="en-US" altLang="ko-KR" sz="2000" dirty="0">
                <a:latin typeface="Arial Nova" panose="020B0504020202020204" pitchFamily="34" charset="0"/>
              </a:rPr>
              <a:t>( 1,500,000 * 3 (Entrance) + 1,500,000 * 2 (Exit )  </a:t>
            </a:r>
          </a:p>
          <a:p>
            <a:r>
              <a:rPr lang="en-US" altLang="ko-KR" sz="2400" dirty="0">
                <a:latin typeface="Arial Nova" panose="020B0504020202020204" pitchFamily="34" charset="0"/>
              </a:rPr>
              <a:t>			= </a:t>
            </a:r>
            <a:r>
              <a:rPr lang="en-US" altLang="ko-KR" sz="2400" b="1" dirty="0">
                <a:latin typeface="Arial Nova" panose="020B0504020202020204" pitchFamily="34" charset="0"/>
              </a:rPr>
              <a:t>7,500,000 won</a:t>
            </a:r>
            <a:endParaRPr lang="ko-KR" altLang="en-US" sz="2400" b="1" dirty="0">
              <a:latin typeface="Arial Nova" panose="020B0504020202020204" pitchFamily="34" charset="0"/>
            </a:endParaRPr>
          </a:p>
        </p:txBody>
      </p:sp>
      <p:pic>
        <p:nvPicPr>
          <p:cNvPr id="3" name="그림 2">
            <a:extLst>
              <a:ext uri="{FF2B5EF4-FFF2-40B4-BE49-F238E27FC236}">
                <a16:creationId xmlns:a16="http://schemas.microsoft.com/office/drawing/2014/main" id="{3C954FEB-2323-471C-A2C7-6C6AB9AF12BA}"/>
              </a:ext>
            </a:extLst>
          </p:cNvPr>
          <p:cNvPicPr>
            <a:picLocks noChangeAspect="1"/>
          </p:cNvPicPr>
          <p:nvPr/>
        </p:nvPicPr>
        <p:blipFill>
          <a:blip r:embed="rId2"/>
          <a:stretch>
            <a:fillRect/>
          </a:stretch>
        </p:blipFill>
        <p:spPr>
          <a:xfrm>
            <a:off x="1211748" y="2282326"/>
            <a:ext cx="6734950" cy="2338680"/>
          </a:xfrm>
          <a:prstGeom prst="rect">
            <a:avLst/>
          </a:prstGeom>
        </p:spPr>
      </p:pic>
    </p:spTree>
    <p:extLst>
      <p:ext uri="{BB962C8B-B14F-4D97-AF65-F5344CB8AC3E}">
        <p14:creationId xmlns:p14="http://schemas.microsoft.com/office/powerpoint/2010/main" val="368229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123724" cy="523220"/>
          </a:xfrm>
          <a:prstGeom prst="rect">
            <a:avLst/>
          </a:prstGeom>
          <a:noFill/>
        </p:spPr>
        <p:txBody>
          <a:bodyPr wrap="square" rtlCol="0">
            <a:spAutoFit/>
          </a:bodyPr>
          <a:lstStyle/>
          <a:p>
            <a:r>
              <a:rPr lang="en-US" altLang="ko-KR" sz="2800" dirty="0">
                <a:latin typeface="Arial Nova" panose="020B0504020202020204" pitchFamily="34" charset="0"/>
              </a:rPr>
              <a:t>[ Installation Cost ]</a:t>
            </a:r>
            <a:endParaRPr lang="ko-KR" altLang="en-US" sz="2800" dirty="0">
              <a:latin typeface="Arial Nova" panose="020B0504020202020204" pitchFamily="34" charset="0"/>
            </a:endParaRPr>
          </a:p>
        </p:txBody>
      </p:sp>
      <p:sp>
        <p:nvSpPr>
          <p:cNvPr id="23" name="TextBox 22">
            <a:extLst>
              <a:ext uri="{FF2B5EF4-FFF2-40B4-BE49-F238E27FC236}">
                <a16:creationId xmlns:a16="http://schemas.microsoft.com/office/drawing/2014/main" id="{DD72333E-A436-4D57-976C-B978CBF8718C}"/>
              </a:ext>
            </a:extLst>
          </p:cNvPr>
          <p:cNvSpPr txBox="1"/>
          <p:nvPr/>
        </p:nvSpPr>
        <p:spPr>
          <a:xfrm>
            <a:off x="2023669" y="2131695"/>
            <a:ext cx="6076723" cy="1384995"/>
          </a:xfrm>
          <a:prstGeom prst="rect">
            <a:avLst/>
          </a:prstGeom>
          <a:noFill/>
        </p:spPr>
        <p:txBody>
          <a:bodyPr wrap="square" rtlCol="0">
            <a:spAutoFit/>
          </a:bodyPr>
          <a:lstStyle/>
          <a:p>
            <a:pPr algn="r"/>
            <a:r>
              <a:rPr lang="en-US" altLang="ko-KR" sz="2800" dirty="0"/>
              <a:t>111,300,000 won</a:t>
            </a:r>
          </a:p>
          <a:p>
            <a:pPr algn="r"/>
            <a:r>
              <a:rPr lang="en-US" altLang="ko-KR" sz="2800" dirty="0">
                <a:latin typeface="Arial Nova" panose="020B0504020202020204" pitchFamily="34" charset="0"/>
              </a:rPr>
              <a:t>0 won</a:t>
            </a:r>
          </a:p>
          <a:p>
            <a:pPr algn="r"/>
            <a:r>
              <a:rPr lang="en-US" altLang="ko-KR" sz="2800" dirty="0">
                <a:latin typeface="Arial Nova" panose="020B0504020202020204" pitchFamily="34" charset="0"/>
              </a:rPr>
              <a:t>7,500,500 won</a:t>
            </a:r>
            <a:endParaRPr lang="ko-KR" altLang="en-US" sz="2800" dirty="0">
              <a:latin typeface="Arial Nova" panose="020B0504020202020204" pitchFamily="34" charset="0"/>
            </a:endParaRPr>
          </a:p>
        </p:txBody>
      </p:sp>
      <p:cxnSp>
        <p:nvCxnSpPr>
          <p:cNvPr id="22" name="직선 연결선 21">
            <a:extLst>
              <a:ext uri="{FF2B5EF4-FFF2-40B4-BE49-F238E27FC236}">
                <a16:creationId xmlns:a16="http://schemas.microsoft.com/office/drawing/2014/main" id="{D30E854D-AB1F-4885-A8AD-56ED055AD22A}"/>
              </a:ext>
            </a:extLst>
          </p:cNvPr>
          <p:cNvCxnSpPr>
            <a:cxnSpLocks/>
          </p:cNvCxnSpPr>
          <p:nvPr/>
        </p:nvCxnSpPr>
        <p:spPr>
          <a:xfrm>
            <a:off x="1331640" y="3588698"/>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6B6D5F-604E-4AE4-9064-56C61986FF33}"/>
              </a:ext>
            </a:extLst>
          </p:cNvPr>
          <p:cNvSpPr txBox="1"/>
          <p:nvPr/>
        </p:nvSpPr>
        <p:spPr>
          <a:xfrm>
            <a:off x="2024773" y="3787879"/>
            <a:ext cx="6076723" cy="954107"/>
          </a:xfrm>
          <a:prstGeom prst="rect">
            <a:avLst/>
          </a:prstGeom>
          <a:noFill/>
        </p:spPr>
        <p:txBody>
          <a:bodyPr wrap="square" rtlCol="0">
            <a:spAutoFit/>
          </a:bodyPr>
          <a:lstStyle/>
          <a:p>
            <a:pPr algn="r"/>
            <a:r>
              <a:rPr lang="en-US" altLang="ko-KR" sz="2800" dirty="0">
                <a:latin typeface="Arial Nova" panose="020B0504020202020204" pitchFamily="34" charset="0"/>
              </a:rPr>
              <a:t>118,800,000 won</a:t>
            </a:r>
          </a:p>
          <a:p>
            <a:pPr algn="r"/>
            <a:r>
              <a:rPr lang="en-US" altLang="ko-KR" sz="2800" dirty="0">
                <a:latin typeface="Arial Nova" panose="020B0504020202020204" pitchFamily="34" charset="0"/>
              </a:rPr>
              <a:t>  1.2 (Other Cost by assumption)</a:t>
            </a:r>
          </a:p>
        </p:txBody>
      </p:sp>
      <p:sp>
        <p:nvSpPr>
          <p:cNvPr id="4" name="곱하기 기호 3">
            <a:extLst>
              <a:ext uri="{FF2B5EF4-FFF2-40B4-BE49-F238E27FC236}">
                <a16:creationId xmlns:a16="http://schemas.microsoft.com/office/drawing/2014/main" id="{979046D3-66C1-43EA-AB10-28C0C43F3BBF}"/>
              </a:ext>
            </a:extLst>
          </p:cNvPr>
          <p:cNvSpPr/>
          <p:nvPr/>
        </p:nvSpPr>
        <p:spPr>
          <a:xfrm>
            <a:off x="2300896" y="4269825"/>
            <a:ext cx="450224" cy="454158"/>
          </a:xfrm>
          <a:prstGeom prst="mathMultiply">
            <a:avLst>
              <a:gd name="adj1" fmla="val 155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더하기 기호 4">
            <a:extLst>
              <a:ext uri="{FF2B5EF4-FFF2-40B4-BE49-F238E27FC236}">
                <a16:creationId xmlns:a16="http://schemas.microsoft.com/office/drawing/2014/main" id="{73BEA03A-CED2-40F6-A231-51F6A54B10C2}"/>
              </a:ext>
            </a:extLst>
          </p:cNvPr>
          <p:cNvSpPr/>
          <p:nvPr/>
        </p:nvSpPr>
        <p:spPr>
          <a:xfrm>
            <a:off x="4200020" y="3049216"/>
            <a:ext cx="360040" cy="378043"/>
          </a:xfrm>
          <a:prstGeom prst="mathPlu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연결선 32">
            <a:extLst>
              <a:ext uri="{FF2B5EF4-FFF2-40B4-BE49-F238E27FC236}">
                <a16:creationId xmlns:a16="http://schemas.microsoft.com/office/drawing/2014/main" id="{9D1DEBC2-AE2E-4B4E-90BE-3AD3D40A78B6}"/>
              </a:ext>
            </a:extLst>
          </p:cNvPr>
          <p:cNvCxnSpPr>
            <a:cxnSpLocks/>
          </p:cNvCxnSpPr>
          <p:nvPr/>
        </p:nvCxnSpPr>
        <p:spPr>
          <a:xfrm>
            <a:off x="1331640" y="4867999"/>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D5BD3DC-B89E-4E20-AF3D-5761F594933C}"/>
              </a:ext>
            </a:extLst>
          </p:cNvPr>
          <p:cNvSpPr txBox="1"/>
          <p:nvPr/>
        </p:nvSpPr>
        <p:spPr>
          <a:xfrm>
            <a:off x="2012864" y="5498068"/>
            <a:ext cx="6076723" cy="523220"/>
          </a:xfrm>
          <a:prstGeom prst="rect">
            <a:avLst/>
          </a:prstGeom>
          <a:noFill/>
        </p:spPr>
        <p:txBody>
          <a:bodyPr wrap="square" rtlCol="0">
            <a:spAutoFit/>
          </a:bodyPr>
          <a:lstStyle/>
          <a:p>
            <a:pPr algn="r"/>
            <a:r>
              <a:rPr lang="en-US" altLang="ko-KR" sz="2800" b="1" dirty="0">
                <a:latin typeface="Arial Nova" panose="020B0504020202020204" pitchFamily="34" charset="0"/>
              </a:rPr>
              <a:t>142,560,000 won</a:t>
            </a:r>
          </a:p>
        </p:txBody>
      </p:sp>
      <p:sp>
        <p:nvSpPr>
          <p:cNvPr id="35" name="TextBox 34">
            <a:extLst>
              <a:ext uri="{FF2B5EF4-FFF2-40B4-BE49-F238E27FC236}">
                <a16:creationId xmlns:a16="http://schemas.microsoft.com/office/drawing/2014/main" id="{7EB69EFC-B30C-495C-B301-07E179FC0377}"/>
              </a:ext>
            </a:extLst>
          </p:cNvPr>
          <p:cNvSpPr txBox="1"/>
          <p:nvPr/>
        </p:nvSpPr>
        <p:spPr>
          <a:xfrm>
            <a:off x="899592" y="5066020"/>
            <a:ext cx="3666338" cy="954107"/>
          </a:xfrm>
          <a:prstGeom prst="rect">
            <a:avLst/>
          </a:prstGeom>
          <a:noFill/>
        </p:spPr>
        <p:txBody>
          <a:bodyPr wrap="square" rtlCol="0">
            <a:spAutoFit/>
          </a:bodyPr>
          <a:lstStyle/>
          <a:p>
            <a:r>
              <a:rPr lang="en-US" altLang="ko-KR" sz="2800" dirty="0">
                <a:latin typeface="Arial Nova" panose="020B0504020202020204" pitchFamily="34" charset="0"/>
              </a:rPr>
              <a:t>Total Installation Cost 		per store :</a:t>
            </a:r>
            <a:endParaRPr lang="ko-KR" altLang="en-US" sz="2800" dirty="0">
              <a:latin typeface="Arial Nova" panose="020B0504020202020204" pitchFamily="34" charset="0"/>
            </a:endParaRPr>
          </a:p>
        </p:txBody>
      </p:sp>
    </p:spTree>
    <p:extLst>
      <p:ext uri="{BB962C8B-B14F-4D97-AF65-F5344CB8AC3E}">
        <p14:creationId xmlns:p14="http://schemas.microsoft.com/office/powerpoint/2010/main" val="14380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Maintenance Cost ]</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EC3A9ABF-072F-4388-8091-1D7F9C83E69A}"/>
              </a:ext>
            </a:extLst>
          </p:cNvPr>
          <p:cNvSpPr txBox="1"/>
          <p:nvPr/>
        </p:nvSpPr>
        <p:spPr>
          <a:xfrm>
            <a:off x="6156176" y="6184806"/>
            <a:ext cx="2791840" cy="461665"/>
          </a:xfrm>
          <a:prstGeom prst="rect">
            <a:avLst/>
          </a:prstGeom>
          <a:noFill/>
        </p:spPr>
        <p:txBody>
          <a:bodyPr wrap="square" rtlCol="0">
            <a:spAutoFit/>
          </a:bodyPr>
          <a:lstStyle/>
          <a:p>
            <a:r>
              <a:rPr lang="en-US" altLang="ko-KR" sz="2400" dirty="0">
                <a:latin typeface="Arial Nova" panose="020B0504020202020204" pitchFamily="34" charset="0"/>
              </a:rPr>
              <a:t>Wage for Engineer</a:t>
            </a:r>
            <a:endParaRPr lang="ko-KR" altLang="en-US" sz="2400" dirty="0">
              <a:latin typeface="Arial Nova" panose="020B0504020202020204" pitchFamily="34" charset="0"/>
            </a:endParaRPr>
          </a:p>
        </p:txBody>
      </p:sp>
      <p:pic>
        <p:nvPicPr>
          <p:cNvPr id="20" name="그림 19">
            <a:extLst>
              <a:ext uri="{FF2B5EF4-FFF2-40B4-BE49-F238E27FC236}">
                <a16:creationId xmlns:a16="http://schemas.microsoft.com/office/drawing/2014/main" id="{E3B5FC38-B82A-4924-81CF-5F0A0DF0EE62}"/>
              </a:ext>
            </a:extLst>
          </p:cNvPr>
          <p:cNvPicPr>
            <a:picLocks noChangeAspect="1"/>
          </p:cNvPicPr>
          <p:nvPr/>
        </p:nvPicPr>
        <p:blipFill>
          <a:blip r:embed="rId2"/>
          <a:stretch>
            <a:fillRect/>
          </a:stretch>
        </p:blipFill>
        <p:spPr>
          <a:xfrm>
            <a:off x="1043608" y="2348880"/>
            <a:ext cx="4548187" cy="2329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화살표: 아래쪽 20">
            <a:extLst>
              <a:ext uri="{FF2B5EF4-FFF2-40B4-BE49-F238E27FC236}">
                <a16:creationId xmlns:a16="http://schemas.microsoft.com/office/drawing/2014/main" id="{EF60B020-DDD0-42A3-A38C-B3BF10BF5653}"/>
              </a:ext>
            </a:extLst>
          </p:cNvPr>
          <p:cNvSpPr/>
          <p:nvPr/>
        </p:nvSpPr>
        <p:spPr>
          <a:xfrm>
            <a:off x="1939458" y="4941168"/>
            <a:ext cx="360040" cy="5040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C9DCF226-0F38-42E4-81B5-626ADA83AABF}"/>
              </a:ext>
            </a:extLst>
          </p:cNvPr>
          <p:cNvSpPr txBox="1"/>
          <p:nvPr/>
        </p:nvSpPr>
        <p:spPr>
          <a:xfrm>
            <a:off x="1029735" y="5601434"/>
            <a:ext cx="4562059" cy="707886"/>
          </a:xfrm>
          <a:prstGeom prst="rect">
            <a:avLst/>
          </a:prstGeom>
          <a:noFill/>
        </p:spPr>
        <p:txBody>
          <a:bodyPr wrap="square" rtlCol="0">
            <a:spAutoFit/>
          </a:bodyPr>
          <a:lstStyle/>
          <a:p>
            <a:r>
              <a:rPr lang="en-US" altLang="ko-KR" sz="2000" b="1" dirty="0"/>
              <a:t>35,000,000 won / person</a:t>
            </a:r>
          </a:p>
          <a:p>
            <a:r>
              <a:rPr lang="en-US" altLang="ko-KR" sz="2000" b="1" dirty="0"/>
              <a:t>35,000,000 * 10 = 350,000,000 won</a:t>
            </a:r>
            <a:endParaRPr lang="ko-KR" altLang="en-US" sz="2000" b="1" dirty="0"/>
          </a:p>
        </p:txBody>
      </p:sp>
      <p:sp>
        <p:nvSpPr>
          <p:cNvPr id="30" name="TextBox 29">
            <a:extLst>
              <a:ext uri="{FF2B5EF4-FFF2-40B4-BE49-F238E27FC236}">
                <a16:creationId xmlns:a16="http://schemas.microsoft.com/office/drawing/2014/main" id="{D81ADB17-8431-411F-A6CC-9673B96A893C}"/>
              </a:ext>
            </a:extLst>
          </p:cNvPr>
          <p:cNvSpPr txBox="1"/>
          <p:nvPr/>
        </p:nvSpPr>
        <p:spPr>
          <a:xfrm>
            <a:off x="971600" y="1363415"/>
            <a:ext cx="6723892" cy="769441"/>
          </a:xfrm>
          <a:prstGeom prst="rect">
            <a:avLst/>
          </a:prstGeom>
          <a:noFill/>
        </p:spPr>
        <p:txBody>
          <a:bodyPr wrap="square" rtlCol="0">
            <a:spAutoFit/>
          </a:bodyPr>
          <a:lstStyle/>
          <a:p>
            <a:r>
              <a:rPr lang="en-US" altLang="ko-KR" sz="2400" dirty="0">
                <a:latin typeface="Arial Nova" panose="020B0504020202020204" pitchFamily="34" charset="0"/>
              </a:rPr>
              <a:t>Engineers for </a:t>
            </a:r>
            <a:r>
              <a:rPr lang="en-US" altLang="ko-KR" sz="2400" u="sng" dirty="0">
                <a:latin typeface="Arial Nova" panose="020B0504020202020204" pitchFamily="34" charset="0"/>
              </a:rPr>
              <a:t>New technology of IT Department</a:t>
            </a:r>
            <a:r>
              <a:rPr lang="en-US" altLang="ko-KR" sz="2400" dirty="0">
                <a:latin typeface="Arial Nova" panose="020B0504020202020204" pitchFamily="34" charset="0"/>
              </a:rPr>
              <a:t> </a:t>
            </a:r>
            <a:r>
              <a:rPr lang="en-US" altLang="ko-KR" sz="2000" dirty="0">
                <a:latin typeface="Arial Nova" panose="020B0504020202020204" pitchFamily="34" charset="0"/>
              </a:rPr>
              <a:t>in </a:t>
            </a:r>
            <a:r>
              <a:rPr lang="en-US" altLang="ko-KR" sz="2000" dirty="0" err="1">
                <a:latin typeface="Arial Nova" panose="020B0504020202020204" pitchFamily="34" charset="0"/>
              </a:rPr>
              <a:t>Emart</a:t>
            </a:r>
            <a:r>
              <a:rPr lang="en-US" altLang="ko-KR" sz="2000" dirty="0">
                <a:latin typeface="Arial Nova" panose="020B0504020202020204" pitchFamily="34" charset="0"/>
              </a:rPr>
              <a:t> everyday</a:t>
            </a:r>
            <a:endParaRPr lang="ko-KR" altLang="en-US" sz="2400" dirty="0">
              <a:latin typeface="Arial Nova" panose="020B0504020202020204" pitchFamily="34" charset="0"/>
            </a:endParaRPr>
          </a:p>
        </p:txBody>
      </p:sp>
      <p:sp>
        <p:nvSpPr>
          <p:cNvPr id="3" name="TextBox 2">
            <a:extLst>
              <a:ext uri="{FF2B5EF4-FFF2-40B4-BE49-F238E27FC236}">
                <a16:creationId xmlns:a16="http://schemas.microsoft.com/office/drawing/2014/main" id="{0771A627-FFDD-4775-A284-FF8F1E1F581A}"/>
              </a:ext>
            </a:extLst>
          </p:cNvPr>
          <p:cNvSpPr txBox="1"/>
          <p:nvPr/>
        </p:nvSpPr>
        <p:spPr>
          <a:xfrm>
            <a:off x="7020272" y="3931086"/>
            <a:ext cx="1728192" cy="830997"/>
          </a:xfrm>
          <a:prstGeom prst="rect">
            <a:avLst/>
          </a:prstGeom>
          <a:noFill/>
        </p:spPr>
        <p:txBody>
          <a:bodyPr wrap="square" rtlCol="0">
            <a:spAutoFit/>
          </a:bodyPr>
          <a:lstStyle/>
          <a:p>
            <a:pPr algn="ctr"/>
            <a:r>
              <a:rPr lang="en-US" altLang="ko-KR" sz="2400" b="1" dirty="0">
                <a:latin typeface="Arial Nova" panose="020B0504020202020204" pitchFamily="34" charset="0"/>
              </a:rPr>
              <a:t>10 people needed</a:t>
            </a:r>
            <a:endParaRPr lang="ko-KR" altLang="en-US" sz="2400" b="1" dirty="0">
              <a:latin typeface="Arial Nova" panose="020B0504020202020204" pitchFamily="34" charset="0"/>
            </a:endParaRPr>
          </a:p>
        </p:txBody>
      </p:sp>
      <p:cxnSp>
        <p:nvCxnSpPr>
          <p:cNvPr id="32" name="직선 연결선 31">
            <a:extLst>
              <a:ext uri="{FF2B5EF4-FFF2-40B4-BE49-F238E27FC236}">
                <a16:creationId xmlns:a16="http://schemas.microsoft.com/office/drawing/2014/main" id="{6527BAAB-7E00-4CF8-9673-9E3863A73302}"/>
              </a:ext>
            </a:extLst>
          </p:cNvPr>
          <p:cNvCxnSpPr/>
          <p:nvPr/>
        </p:nvCxnSpPr>
        <p:spPr>
          <a:xfrm>
            <a:off x="1029735" y="4797152"/>
            <a:ext cx="763351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Maintenance Cost ]</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EC3A9ABF-072F-4388-8091-1D7F9C83E69A}"/>
              </a:ext>
            </a:extLst>
          </p:cNvPr>
          <p:cNvSpPr txBox="1"/>
          <p:nvPr/>
        </p:nvSpPr>
        <p:spPr>
          <a:xfrm>
            <a:off x="6156176" y="6184806"/>
            <a:ext cx="2791840" cy="461665"/>
          </a:xfrm>
          <a:prstGeom prst="rect">
            <a:avLst/>
          </a:prstGeom>
          <a:noFill/>
        </p:spPr>
        <p:txBody>
          <a:bodyPr wrap="square" rtlCol="0">
            <a:spAutoFit/>
          </a:bodyPr>
          <a:lstStyle/>
          <a:p>
            <a:r>
              <a:rPr lang="en-US" altLang="ko-KR" sz="2400" dirty="0">
                <a:latin typeface="Arial Nova" panose="020B0504020202020204" pitchFamily="34" charset="0"/>
              </a:rPr>
              <a:t>Wage for Mechanic</a:t>
            </a:r>
            <a:endParaRPr lang="ko-KR" altLang="en-US" sz="2400" dirty="0">
              <a:latin typeface="Arial Nova" panose="020B0504020202020204" pitchFamily="34" charset="0"/>
            </a:endParaRPr>
          </a:p>
        </p:txBody>
      </p:sp>
      <p:sp>
        <p:nvSpPr>
          <p:cNvPr id="21" name="화살표: 아래쪽 20">
            <a:extLst>
              <a:ext uri="{FF2B5EF4-FFF2-40B4-BE49-F238E27FC236}">
                <a16:creationId xmlns:a16="http://schemas.microsoft.com/office/drawing/2014/main" id="{EF60B020-DDD0-42A3-A38C-B3BF10BF5653}"/>
              </a:ext>
            </a:extLst>
          </p:cNvPr>
          <p:cNvSpPr/>
          <p:nvPr/>
        </p:nvSpPr>
        <p:spPr>
          <a:xfrm>
            <a:off x="1939458" y="4725146"/>
            <a:ext cx="360040" cy="5040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C9DCF226-0F38-42E4-81B5-626ADA83AABF}"/>
              </a:ext>
            </a:extLst>
          </p:cNvPr>
          <p:cNvSpPr txBox="1"/>
          <p:nvPr/>
        </p:nvSpPr>
        <p:spPr>
          <a:xfrm>
            <a:off x="1029735" y="5601434"/>
            <a:ext cx="4562059" cy="707886"/>
          </a:xfrm>
          <a:prstGeom prst="rect">
            <a:avLst/>
          </a:prstGeom>
          <a:noFill/>
        </p:spPr>
        <p:txBody>
          <a:bodyPr wrap="square" rtlCol="0">
            <a:spAutoFit/>
          </a:bodyPr>
          <a:lstStyle/>
          <a:p>
            <a:r>
              <a:rPr lang="en-US" altLang="ko-KR" sz="2000" b="1" dirty="0"/>
              <a:t>24,000,000 won / person</a:t>
            </a:r>
          </a:p>
          <a:p>
            <a:r>
              <a:rPr lang="en-US" altLang="ko-KR" sz="2000" b="1" dirty="0"/>
              <a:t>24,000,000 * 3 = 72,000,000 won</a:t>
            </a:r>
            <a:endParaRPr lang="ko-KR" altLang="en-US" sz="2000" b="1" dirty="0"/>
          </a:p>
        </p:txBody>
      </p:sp>
      <p:sp>
        <p:nvSpPr>
          <p:cNvPr id="30" name="TextBox 29">
            <a:extLst>
              <a:ext uri="{FF2B5EF4-FFF2-40B4-BE49-F238E27FC236}">
                <a16:creationId xmlns:a16="http://schemas.microsoft.com/office/drawing/2014/main" id="{D81ADB17-8431-411F-A6CC-9673B96A893C}"/>
              </a:ext>
            </a:extLst>
          </p:cNvPr>
          <p:cNvSpPr txBox="1"/>
          <p:nvPr/>
        </p:nvSpPr>
        <p:spPr>
          <a:xfrm>
            <a:off x="971600" y="1363415"/>
            <a:ext cx="6814076" cy="769441"/>
          </a:xfrm>
          <a:prstGeom prst="rect">
            <a:avLst/>
          </a:prstGeom>
          <a:noFill/>
        </p:spPr>
        <p:txBody>
          <a:bodyPr wrap="square" rtlCol="0">
            <a:spAutoFit/>
          </a:bodyPr>
          <a:lstStyle/>
          <a:p>
            <a:r>
              <a:rPr lang="en-US" altLang="ko-KR" sz="2400" dirty="0">
                <a:latin typeface="Arial Nova" panose="020B0504020202020204" pitchFamily="34" charset="0"/>
              </a:rPr>
              <a:t>Mechanics for </a:t>
            </a:r>
            <a:r>
              <a:rPr lang="en-US" altLang="ko-KR" sz="2400" u="sng" dirty="0">
                <a:latin typeface="Arial Nova" panose="020B0504020202020204" pitchFamily="34" charset="0"/>
              </a:rPr>
              <a:t>New technology of IT Department</a:t>
            </a:r>
            <a:r>
              <a:rPr lang="en-US" altLang="ko-KR" sz="2400" dirty="0">
                <a:latin typeface="Arial Nova" panose="020B0504020202020204" pitchFamily="34" charset="0"/>
              </a:rPr>
              <a:t> </a:t>
            </a:r>
            <a:r>
              <a:rPr lang="en-US" altLang="ko-KR" sz="2000" dirty="0">
                <a:latin typeface="Arial Nova" panose="020B0504020202020204" pitchFamily="34" charset="0"/>
              </a:rPr>
              <a:t>in </a:t>
            </a:r>
            <a:r>
              <a:rPr lang="en-US" altLang="ko-KR" sz="2000" dirty="0" err="1">
                <a:latin typeface="Arial Nova" panose="020B0504020202020204" pitchFamily="34" charset="0"/>
              </a:rPr>
              <a:t>Emart</a:t>
            </a:r>
            <a:r>
              <a:rPr lang="en-US" altLang="ko-KR" sz="2000" dirty="0">
                <a:latin typeface="Arial Nova" panose="020B0504020202020204" pitchFamily="34" charset="0"/>
              </a:rPr>
              <a:t> everyday</a:t>
            </a:r>
            <a:endParaRPr lang="ko-KR" altLang="en-US" sz="2400" dirty="0">
              <a:latin typeface="Arial Nova" panose="020B0504020202020204" pitchFamily="34" charset="0"/>
            </a:endParaRPr>
          </a:p>
        </p:txBody>
      </p:sp>
      <p:sp>
        <p:nvSpPr>
          <p:cNvPr id="3" name="TextBox 2">
            <a:extLst>
              <a:ext uri="{FF2B5EF4-FFF2-40B4-BE49-F238E27FC236}">
                <a16:creationId xmlns:a16="http://schemas.microsoft.com/office/drawing/2014/main" id="{0771A627-FFDD-4775-A284-FF8F1E1F581A}"/>
              </a:ext>
            </a:extLst>
          </p:cNvPr>
          <p:cNvSpPr txBox="1"/>
          <p:nvPr/>
        </p:nvSpPr>
        <p:spPr>
          <a:xfrm>
            <a:off x="6228184" y="3462099"/>
            <a:ext cx="2628640" cy="830997"/>
          </a:xfrm>
          <a:prstGeom prst="rect">
            <a:avLst/>
          </a:prstGeom>
          <a:noFill/>
        </p:spPr>
        <p:txBody>
          <a:bodyPr wrap="square" rtlCol="0">
            <a:spAutoFit/>
          </a:bodyPr>
          <a:lstStyle/>
          <a:p>
            <a:pPr algn="r"/>
            <a:r>
              <a:rPr lang="en-US" altLang="ko-KR" sz="2400" b="1" dirty="0">
                <a:latin typeface="Arial Nova" panose="020B0504020202020204" pitchFamily="34" charset="0"/>
              </a:rPr>
              <a:t>3 people needed in 1 team</a:t>
            </a:r>
            <a:endParaRPr lang="ko-KR" altLang="en-US" sz="2400" b="1" dirty="0">
              <a:latin typeface="Arial Nova" panose="020B0504020202020204" pitchFamily="34" charset="0"/>
            </a:endParaRPr>
          </a:p>
        </p:txBody>
      </p:sp>
      <p:cxnSp>
        <p:nvCxnSpPr>
          <p:cNvPr id="32" name="직선 연결선 31">
            <a:extLst>
              <a:ext uri="{FF2B5EF4-FFF2-40B4-BE49-F238E27FC236}">
                <a16:creationId xmlns:a16="http://schemas.microsoft.com/office/drawing/2014/main" id="{6527BAAB-7E00-4CF8-9673-9E3863A73302}"/>
              </a:ext>
            </a:extLst>
          </p:cNvPr>
          <p:cNvCxnSpPr/>
          <p:nvPr/>
        </p:nvCxnSpPr>
        <p:spPr>
          <a:xfrm>
            <a:off x="1042937" y="4509120"/>
            <a:ext cx="763351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0580E348-E63A-4CCE-A092-9C91CE0A401D}"/>
              </a:ext>
            </a:extLst>
          </p:cNvPr>
          <p:cNvPicPr>
            <a:picLocks noChangeAspect="1"/>
          </p:cNvPicPr>
          <p:nvPr/>
        </p:nvPicPr>
        <p:blipFill rotWithShape="1">
          <a:blip r:embed="rId2"/>
          <a:srcRect l="9415" t="23401" r="34935" b="45094"/>
          <a:stretch/>
        </p:blipFill>
        <p:spPr>
          <a:xfrm>
            <a:off x="1043608" y="2600630"/>
            <a:ext cx="5088686" cy="1620458"/>
          </a:xfrm>
          <a:prstGeom prst="rect">
            <a:avLst/>
          </a:prstGeom>
        </p:spPr>
      </p:pic>
    </p:spTree>
    <p:extLst>
      <p:ext uri="{BB962C8B-B14F-4D97-AF65-F5344CB8AC3E}">
        <p14:creationId xmlns:p14="http://schemas.microsoft.com/office/powerpoint/2010/main" val="570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Maintenance Cost ]</a:t>
            </a:r>
            <a:endParaRPr lang="ko-KR" altLang="en-US" sz="2800" dirty="0">
              <a:latin typeface="Arial Nova" panose="020B0504020202020204" pitchFamily="34" charset="0"/>
            </a:endParaRPr>
          </a:p>
        </p:txBody>
      </p:sp>
      <p:sp>
        <p:nvSpPr>
          <p:cNvPr id="2" name="TextBox 1">
            <a:extLst>
              <a:ext uri="{FF2B5EF4-FFF2-40B4-BE49-F238E27FC236}">
                <a16:creationId xmlns:a16="http://schemas.microsoft.com/office/drawing/2014/main" id="{EC3A9ABF-072F-4388-8091-1D7F9C83E69A}"/>
              </a:ext>
            </a:extLst>
          </p:cNvPr>
          <p:cNvSpPr txBox="1"/>
          <p:nvPr/>
        </p:nvSpPr>
        <p:spPr>
          <a:xfrm>
            <a:off x="6156176" y="6184806"/>
            <a:ext cx="2791840" cy="461665"/>
          </a:xfrm>
          <a:prstGeom prst="rect">
            <a:avLst/>
          </a:prstGeom>
          <a:noFill/>
        </p:spPr>
        <p:txBody>
          <a:bodyPr wrap="square" rtlCol="0">
            <a:spAutoFit/>
          </a:bodyPr>
          <a:lstStyle/>
          <a:p>
            <a:r>
              <a:rPr lang="en-US" altLang="ko-KR" sz="2400" dirty="0">
                <a:latin typeface="Arial Nova" panose="020B0504020202020204" pitchFamily="34" charset="0"/>
              </a:rPr>
              <a:t>Wage for Mechanic</a:t>
            </a:r>
            <a:endParaRPr lang="ko-KR" altLang="en-US" sz="2400" dirty="0">
              <a:latin typeface="Arial Nova" panose="020B0504020202020204" pitchFamily="34" charset="0"/>
            </a:endParaRPr>
          </a:p>
        </p:txBody>
      </p:sp>
      <p:sp>
        <p:nvSpPr>
          <p:cNvPr id="25" name="TextBox 24">
            <a:extLst>
              <a:ext uri="{FF2B5EF4-FFF2-40B4-BE49-F238E27FC236}">
                <a16:creationId xmlns:a16="http://schemas.microsoft.com/office/drawing/2014/main" id="{C9DCF226-0F38-42E4-81B5-626ADA83AABF}"/>
              </a:ext>
            </a:extLst>
          </p:cNvPr>
          <p:cNvSpPr txBox="1"/>
          <p:nvPr/>
        </p:nvSpPr>
        <p:spPr>
          <a:xfrm>
            <a:off x="1062074" y="5169143"/>
            <a:ext cx="3550122" cy="1015663"/>
          </a:xfrm>
          <a:prstGeom prst="rect">
            <a:avLst/>
          </a:prstGeom>
          <a:noFill/>
        </p:spPr>
        <p:txBody>
          <a:bodyPr wrap="square" rtlCol="0">
            <a:spAutoFit/>
          </a:bodyPr>
          <a:lstStyle/>
          <a:p>
            <a:r>
              <a:rPr lang="en-US" altLang="ko-KR" sz="2000" b="1" dirty="0">
                <a:latin typeface="Arial Nova" panose="020B0504020202020204" pitchFamily="34" charset="0"/>
              </a:rPr>
              <a:t>Total maintenance cost 	= 72,000,000 * 26</a:t>
            </a:r>
          </a:p>
          <a:p>
            <a:r>
              <a:rPr lang="en-US" altLang="ko-KR" sz="2000" b="1" dirty="0">
                <a:latin typeface="Arial Nova" panose="020B0504020202020204" pitchFamily="34" charset="0"/>
              </a:rPr>
              <a:t>              = 1,872,000,000 won</a:t>
            </a:r>
            <a:endParaRPr lang="ko-KR" altLang="en-US" sz="2000" b="1" dirty="0">
              <a:latin typeface="Arial Nova" panose="020B0504020202020204" pitchFamily="34" charset="0"/>
            </a:endParaRPr>
          </a:p>
        </p:txBody>
      </p:sp>
      <p:pic>
        <p:nvPicPr>
          <p:cNvPr id="19" name="그림 18">
            <a:extLst>
              <a:ext uri="{FF2B5EF4-FFF2-40B4-BE49-F238E27FC236}">
                <a16:creationId xmlns:a16="http://schemas.microsoft.com/office/drawing/2014/main" id="{AF1A6F52-9403-4749-9CF7-B0941FC21D73}"/>
              </a:ext>
            </a:extLst>
          </p:cNvPr>
          <p:cNvPicPr>
            <a:picLocks noChangeAspect="1"/>
          </p:cNvPicPr>
          <p:nvPr/>
        </p:nvPicPr>
        <p:blipFill rotWithShape="1">
          <a:blip r:embed="rId2"/>
          <a:srcRect l="48740" t="26033" r="26003" b="18083"/>
          <a:stretch/>
        </p:blipFill>
        <p:spPr>
          <a:xfrm>
            <a:off x="4819858" y="1468306"/>
            <a:ext cx="3600393" cy="4480974"/>
          </a:xfrm>
          <a:prstGeom prst="rect">
            <a:avLst/>
          </a:prstGeom>
        </p:spPr>
      </p:pic>
      <p:sp>
        <p:nvSpPr>
          <p:cNvPr id="20" name="말풍선: 타원형 19">
            <a:extLst>
              <a:ext uri="{FF2B5EF4-FFF2-40B4-BE49-F238E27FC236}">
                <a16:creationId xmlns:a16="http://schemas.microsoft.com/office/drawing/2014/main" id="{5DAA10FE-4820-445D-9372-11BE99FA0278}"/>
              </a:ext>
            </a:extLst>
          </p:cNvPr>
          <p:cNvSpPr/>
          <p:nvPr/>
        </p:nvSpPr>
        <p:spPr>
          <a:xfrm>
            <a:off x="6115995" y="1520787"/>
            <a:ext cx="648072" cy="468053"/>
          </a:xfrm>
          <a:prstGeom prst="wedgeEllipseCallout">
            <a:avLst>
              <a:gd name="adj1" fmla="val -60708"/>
              <a:gd name="adj2" fmla="val 11764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41</a:t>
            </a:r>
            <a:endParaRPr lang="ko-KR" altLang="en-US" dirty="0"/>
          </a:p>
        </p:txBody>
      </p:sp>
      <p:sp>
        <p:nvSpPr>
          <p:cNvPr id="22" name="말풍선: 타원형 21">
            <a:extLst>
              <a:ext uri="{FF2B5EF4-FFF2-40B4-BE49-F238E27FC236}">
                <a16:creationId xmlns:a16="http://schemas.microsoft.com/office/drawing/2014/main" id="{E74AF189-4978-406D-A017-722EDC2BBD7A}"/>
              </a:ext>
            </a:extLst>
          </p:cNvPr>
          <p:cNvSpPr/>
          <p:nvPr/>
        </p:nvSpPr>
        <p:spPr>
          <a:xfrm>
            <a:off x="6815366" y="2393505"/>
            <a:ext cx="614907" cy="479785"/>
          </a:xfrm>
          <a:prstGeom prst="wedgeEllipseCallout">
            <a:avLst>
              <a:gd name="adj1" fmla="val -95804"/>
              <a:gd name="adj2" fmla="val -3100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97</a:t>
            </a:r>
            <a:endParaRPr lang="ko-KR" altLang="en-US" dirty="0"/>
          </a:p>
        </p:txBody>
      </p:sp>
      <p:sp>
        <p:nvSpPr>
          <p:cNvPr id="23" name="말풍선: 타원형 22">
            <a:extLst>
              <a:ext uri="{FF2B5EF4-FFF2-40B4-BE49-F238E27FC236}">
                <a16:creationId xmlns:a16="http://schemas.microsoft.com/office/drawing/2014/main" id="{01560CB5-B984-4C36-A1AD-B355E78EE3BC}"/>
              </a:ext>
            </a:extLst>
          </p:cNvPr>
          <p:cNvSpPr/>
          <p:nvPr/>
        </p:nvSpPr>
        <p:spPr>
          <a:xfrm>
            <a:off x="4950830" y="2523936"/>
            <a:ext cx="614907" cy="479785"/>
          </a:xfrm>
          <a:prstGeom prst="wedgeEllipseCallout">
            <a:avLst>
              <a:gd name="adj1" fmla="val 94927"/>
              <a:gd name="adj2" fmla="val -6622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16</a:t>
            </a:r>
            <a:endParaRPr lang="ko-KR" altLang="en-US" dirty="0"/>
          </a:p>
        </p:txBody>
      </p:sp>
      <p:sp>
        <p:nvSpPr>
          <p:cNvPr id="31" name="말풍선: 타원형 30">
            <a:extLst>
              <a:ext uri="{FF2B5EF4-FFF2-40B4-BE49-F238E27FC236}">
                <a16:creationId xmlns:a16="http://schemas.microsoft.com/office/drawing/2014/main" id="{B83175DF-E6D8-494D-8A06-BF66156DA2B1}"/>
              </a:ext>
            </a:extLst>
          </p:cNvPr>
          <p:cNvSpPr/>
          <p:nvPr/>
        </p:nvSpPr>
        <p:spPr>
          <a:xfrm>
            <a:off x="7455485" y="1357807"/>
            <a:ext cx="614907" cy="479785"/>
          </a:xfrm>
          <a:prstGeom prst="wedgeEllipseCallout">
            <a:avLst>
              <a:gd name="adj1" fmla="val -81257"/>
              <a:gd name="adj2" fmla="val 1015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33" name="말풍선: 타원형 32">
            <a:extLst>
              <a:ext uri="{FF2B5EF4-FFF2-40B4-BE49-F238E27FC236}">
                <a16:creationId xmlns:a16="http://schemas.microsoft.com/office/drawing/2014/main" id="{81A4CBFA-63A0-4FDA-A063-63179484720D}"/>
              </a:ext>
            </a:extLst>
          </p:cNvPr>
          <p:cNvSpPr/>
          <p:nvPr/>
        </p:nvSpPr>
        <p:spPr>
          <a:xfrm>
            <a:off x="5075684" y="3556643"/>
            <a:ext cx="614907" cy="479785"/>
          </a:xfrm>
          <a:prstGeom prst="wedgeEllipseCallout">
            <a:avLst>
              <a:gd name="adj1" fmla="val 138569"/>
              <a:gd name="adj2" fmla="val -1097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28</a:t>
            </a:r>
            <a:endParaRPr lang="ko-KR" altLang="en-US" dirty="0"/>
          </a:p>
        </p:txBody>
      </p:sp>
      <p:sp>
        <p:nvSpPr>
          <p:cNvPr id="34" name="말풍선: 타원형 33">
            <a:extLst>
              <a:ext uri="{FF2B5EF4-FFF2-40B4-BE49-F238E27FC236}">
                <a16:creationId xmlns:a16="http://schemas.microsoft.com/office/drawing/2014/main" id="{5375478E-FC73-4A12-9CA0-A65838670976}"/>
              </a:ext>
            </a:extLst>
          </p:cNvPr>
          <p:cNvSpPr/>
          <p:nvPr/>
        </p:nvSpPr>
        <p:spPr>
          <a:xfrm>
            <a:off x="4644008" y="4261412"/>
            <a:ext cx="614907" cy="479785"/>
          </a:xfrm>
          <a:prstGeom prst="wedgeEllipseCallout">
            <a:avLst>
              <a:gd name="adj1" fmla="val 159581"/>
              <a:gd name="adj2" fmla="val 3321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35" name="말풍선: 타원형 34">
            <a:extLst>
              <a:ext uri="{FF2B5EF4-FFF2-40B4-BE49-F238E27FC236}">
                <a16:creationId xmlns:a16="http://schemas.microsoft.com/office/drawing/2014/main" id="{586A785C-4FE2-4ECA-A934-ABA8F2AAA883}"/>
              </a:ext>
            </a:extLst>
          </p:cNvPr>
          <p:cNvSpPr/>
          <p:nvPr/>
        </p:nvSpPr>
        <p:spPr>
          <a:xfrm>
            <a:off x="7654463" y="5366390"/>
            <a:ext cx="614907" cy="479785"/>
          </a:xfrm>
          <a:prstGeom prst="wedgeEllipseCallout">
            <a:avLst>
              <a:gd name="adj1" fmla="val -48930"/>
              <a:gd name="adj2" fmla="val -21744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33</a:t>
            </a:r>
            <a:endParaRPr lang="ko-KR" altLang="en-US" dirty="0"/>
          </a:p>
        </p:txBody>
      </p:sp>
      <p:sp>
        <p:nvSpPr>
          <p:cNvPr id="36" name="TextBox 35">
            <a:extLst>
              <a:ext uri="{FF2B5EF4-FFF2-40B4-BE49-F238E27FC236}">
                <a16:creationId xmlns:a16="http://schemas.microsoft.com/office/drawing/2014/main" id="{295BF4DB-A452-434E-9BD2-6FDBB42C11E4}"/>
              </a:ext>
            </a:extLst>
          </p:cNvPr>
          <p:cNvSpPr txBox="1"/>
          <p:nvPr/>
        </p:nvSpPr>
        <p:spPr>
          <a:xfrm>
            <a:off x="1102271" y="1844824"/>
            <a:ext cx="3469729" cy="2862322"/>
          </a:xfrm>
          <a:prstGeom prst="rect">
            <a:avLst/>
          </a:prstGeom>
          <a:noFill/>
        </p:spPr>
        <p:txBody>
          <a:bodyPr wrap="square" rtlCol="0">
            <a:spAutoFit/>
          </a:bodyPr>
          <a:lstStyle/>
          <a:p>
            <a:r>
              <a:rPr lang="en-US" altLang="ko-KR" sz="2000" dirty="0">
                <a:latin typeface="Arial Nova" panose="020B0504020202020204" pitchFamily="34" charset="0"/>
              </a:rPr>
              <a:t>Seoul: 5 Teams</a:t>
            </a:r>
          </a:p>
          <a:p>
            <a:r>
              <a:rPr lang="en-US" altLang="ko-KR" sz="2000" dirty="0" err="1">
                <a:latin typeface="Arial Nova" panose="020B0504020202020204" pitchFamily="34" charset="0"/>
              </a:rPr>
              <a:t>Incehon</a:t>
            </a:r>
            <a:r>
              <a:rPr lang="en-US" altLang="ko-KR" sz="2000" dirty="0">
                <a:latin typeface="Arial Nova" panose="020B0504020202020204" pitchFamily="34" charset="0"/>
              </a:rPr>
              <a:t>: 2 Teams</a:t>
            </a:r>
          </a:p>
          <a:p>
            <a:r>
              <a:rPr lang="en-US" altLang="ko-KR" sz="2000" dirty="0" err="1">
                <a:latin typeface="Arial Nova" panose="020B0504020202020204" pitchFamily="34" charset="0"/>
              </a:rPr>
              <a:t>Kyungki</a:t>
            </a:r>
            <a:r>
              <a:rPr lang="en-US" altLang="ko-KR" sz="2000" dirty="0">
                <a:latin typeface="Arial Nova" panose="020B0504020202020204" pitchFamily="34" charset="0"/>
              </a:rPr>
              <a:t>: 10 Teams</a:t>
            </a:r>
          </a:p>
          <a:p>
            <a:r>
              <a:rPr lang="en-US" altLang="ko-KR" sz="2000" dirty="0" err="1">
                <a:latin typeface="Arial Nova" panose="020B0504020202020204" pitchFamily="34" charset="0"/>
              </a:rPr>
              <a:t>Chungcheong</a:t>
            </a:r>
            <a:r>
              <a:rPr lang="en-US" altLang="ko-KR" sz="2000" dirty="0">
                <a:latin typeface="Arial Nova" panose="020B0504020202020204" pitchFamily="34" charset="0"/>
              </a:rPr>
              <a:t>: 3 Teams</a:t>
            </a:r>
          </a:p>
          <a:p>
            <a:r>
              <a:rPr lang="en-US" altLang="ko-KR" sz="2000" dirty="0" err="1">
                <a:latin typeface="Arial Nova" panose="020B0504020202020204" pitchFamily="34" charset="0"/>
              </a:rPr>
              <a:t>Jeonra</a:t>
            </a:r>
            <a:r>
              <a:rPr lang="en-US" altLang="ko-KR" sz="2000" dirty="0">
                <a:latin typeface="Arial Nova" panose="020B0504020202020204" pitchFamily="34" charset="0"/>
              </a:rPr>
              <a:t>: 1 Teams</a:t>
            </a:r>
          </a:p>
          <a:p>
            <a:r>
              <a:rPr lang="en-US" altLang="ko-KR" sz="2000" dirty="0">
                <a:latin typeface="Arial Nova" panose="020B0504020202020204" pitchFamily="34" charset="0"/>
              </a:rPr>
              <a:t>Gangwon: 1 Teams</a:t>
            </a:r>
          </a:p>
          <a:p>
            <a:r>
              <a:rPr lang="en-US" altLang="ko-KR" sz="2000" dirty="0" err="1">
                <a:latin typeface="Arial Nova" panose="020B0504020202020204" pitchFamily="34" charset="0"/>
              </a:rPr>
              <a:t>GyeongSang</a:t>
            </a:r>
            <a:r>
              <a:rPr lang="en-US" altLang="ko-KR" sz="2000" dirty="0">
                <a:latin typeface="Arial Nova" panose="020B0504020202020204" pitchFamily="34" charset="0"/>
              </a:rPr>
              <a:t>: 4 Teams</a:t>
            </a:r>
          </a:p>
          <a:p>
            <a:endParaRPr lang="en-US" altLang="ko-KR" sz="2000" dirty="0">
              <a:latin typeface="Arial Nova" panose="020B0504020202020204" pitchFamily="34" charset="0"/>
            </a:endParaRPr>
          </a:p>
          <a:p>
            <a:r>
              <a:rPr lang="en-US" altLang="ko-KR" sz="2000" dirty="0">
                <a:latin typeface="Arial Nova" panose="020B0504020202020204" pitchFamily="34" charset="0"/>
              </a:rPr>
              <a:t>Total team: 26 Teams</a:t>
            </a:r>
          </a:p>
        </p:txBody>
      </p:sp>
      <p:cxnSp>
        <p:nvCxnSpPr>
          <p:cNvPr id="37" name="직선 연결선 36">
            <a:extLst>
              <a:ext uri="{FF2B5EF4-FFF2-40B4-BE49-F238E27FC236}">
                <a16:creationId xmlns:a16="http://schemas.microsoft.com/office/drawing/2014/main" id="{B39CF771-CEF2-4896-953A-40E355834211}"/>
              </a:ext>
            </a:extLst>
          </p:cNvPr>
          <p:cNvCxnSpPr>
            <a:cxnSpLocks/>
          </p:cNvCxnSpPr>
          <p:nvPr/>
        </p:nvCxnSpPr>
        <p:spPr>
          <a:xfrm>
            <a:off x="1102271" y="4181612"/>
            <a:ext cx="31683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F4A9089-C51F-4DCB-882E-0B38B771794D}"/>
              </a:ext>
            </a:extLst>
          </p:cNvPr>
          <p:cNvCxnSpPr>
            <a:cxnSpLocks/>
          </p:cNvCxnSpPr>
          <p:nvPr/>
        </p:nvCxnSpPr>
        <p:spPr>
          <a:xfrm>
            <a:off x="1102271" y="4832584"/>
            <a:ext cx="31683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17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Maintenance Cost ]</a:t>
            </a:r>
            <a:endParaRPr lang="ko-KR" altLang="en-US" sz="2800" dirty="0">
              <a:latin typeface="Arial Nova" panose="020B0504020202020204" pitchFamily="34" charset="0"/>
            </a:endParaRPr>
          </a:p>
        </p:txBody>
      </p:sp>
      <p:sp>
        <p:nvSpPr>
          <p:cNvPr id="30" name="TextBox 29">
            <a:extLst>
              <a:ext uri="{FF2B5EF4-FFF2-40B4-BE49-F238E27FC236}">
                <a16:creationId xmlns:a16="http://schemas.microsoft.com/office/drawing/2014/main" id="{FB047CBA-A4C9-4587-BD0F-A85795273F86}"/>
              </a:ext>
            </a:extLst>
          </p:cNvPr>
          <p:cNvSpPr txBox="1"/>
          <p:nvPr/>
        </p:nvSpPr>
        <p:spPr>
          <a:xfrm>
            <a:off x="2206899" y="2313448"/>
            <a:ext cx="6076723" cy="954107"/>
          </a:xfrm>
          <a:prstGeom prst="rect">
            <a:avLst/>
          </a:prstGeom>
          <a:noFill/>
        </p:spPr>
        <p:txBody>
          <a:bodyPr wrap="square" rtlCol="0">
            <a:spAutoFit/>
          </a:bodyPr>
          <a:lstStyle/>
          <a:p>
            <a:pPr algn="r"/>
            <a:r>
              <a:rPr lang="en-US" altLang="ko-KR" sz="2800" dirty="0">
                <a:latin typeface="Arial Nova" panose="020B0504020202020204" pitchFamily="34" charset="0"/>
              </a:rPr>
              <a:t>350,000,000 won</a:t>
            </a:r>
          </a:p>
          <a:p>
            <a:pPr algn="r"/>
            <a:r>
              <a:rPr lang="en-US" altLang="ko-KR" sz="2800" dirty="0">
                <a:latin typeface="Arial Nova" panose="020B0504020202020204" pitchFamily="34" charset="0"/>
              </a:rPr>
              <a:t>1,872,000,000 won</a:t>
            </a:r>
            <a:endParaRPr lang="ko-KR" altLang="en-US" sz="2800" dirty="0">
              <a:latin typeface="Arial Nova" panose="020B0504020202020204" pitchFamily="34" charset="0"/>
            </a:endParaRPr>
          </a:p>
        </p:txBody>
      </p:sp>
      <p:cxnSp>
        <p:nvCxnSpPr>
          <p:cNvPr id="32" name="직선 연결선 31">
            <a:extLst>
              <a:ext uri="{FF2B5EF4-FFF2-40B4-BE49-F238E27FC236}">
                <a16:creationId xmlns:a16="http://schemas.microsoft.com/office/drawing/2014/main" id="{685AC869-1643-4E3E-BC89-B61E8AED120D}"/>
              </a:ext>
            </a:extLst>
          </p:cNvPr>
          <p:cNvCxnSpPr>
            <a:cxnSpLocks/>
          </p:cNvCxnSpPr>
          <p:nvPr/>
        </p:nvCxnSpPr>
        <p:spPr>
          <a:xfrm>
            <a:off x="1514870" y="3372674"/>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1CC6572-7117-4EAE-A24A-AF0627A420AD}"/>
              </a:ext>
            </a:extLst>
          </p:cNvPr>
          <p:cNvSpPr txBox="1"/>
          <p:nvPr/>
        </p:nvSpPr>
        <p:spPr>
          <a:xfrm>
            <a:off x="2208003" y="3571855"/>
            <a:ext cx="6076723" cy="954107"/>
          </a:xfrm>
          <a:prstGeom prst="rect">
            <a:avLst/>
          </a:prstGeom>
          <a:noFill/>
        </p:spPr>
        <p:txBody>
          <a:bodyPr wrap="square" rtlCol="0">
            <a:spAutoFit/>
          </a:bodyPr>
          <a:lstStyle/>
          <a:p>
            <a:pPr algn="r"/>
            <a:r>
              <a:rPr lang="en-US" altLang="ko-KR" sz="2800" dirty="0">
                <a:latin typeface="Arial Nova" panose="020B0504020202020204" pitchFamily="34" charset="0"/>
              </a:rPr>
              <a:t>2,222,000000 won</a:t>
            </a:r>
          </a:p>
          <a:p>
            <a:pPr algn="r"/>
            <a:r>
              <a:rPr lang="en-US" altLang="ko-KR" sz="2800" dirty="0">
                <a:latin typeface="Arial Nova" panose="020B0504020202020204" pitchFamily="34" charset="0"/>
              </a:rPr>
              <a:t>  1.2 (Other Cost by assumption)</a:t>
            </a:r>
          </a:p>
        </p:txBody>
      </p:sp>
      <p:sp>
        <p:nvSpPr>
          <p:cNvPr id="40" name="곱하기 기호 39">
            <a:extLst>
              <a:ext uri="{FF2B5EF4-FFF2-40B4-BE49-F238E27FC236}">
                <a16:creationId xmlns:a16="http://schemas.microsoft.com/office/drawing/2014/main" id="{17362DBE-C252-451F-89A1-7257CFA514AE}"/>
              </a:ext>
            </a:extLst>
          </p:cNvPr>
          <p:cNvSpPr/>
          <p:nvPr/>
        </p:nvSpPr>
        <p:spPr>
          <a:xfrm>
            <a:off x="2484126" y="4053801"/>
            <a:ext cx="450224" cy="454158"/>
          </a:xfrm>
          <a:prstGeom prst="mathMultiply">
            <a:avLst>
              <a:gd name="adj1" fmla="val 155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더하기 기호 40">
            <a:extLst>
              <a:ext uri="{FF2B5EF4-FFF2-40B4-BE49-F238E27FC236}">
                <a16:creationId xmlns:a16="http://schemas.microsoft.com/office/drawing/2014/main" id="{5A59AC74-DE1E-416D-9388-B515C3562B1D}"/>
              </a:ext>
            </a:extLst>
          </p:cNvPr>
          <p:cNvSpPr/>
          <p:nvPr/>
        </p:nvSpPr>
        <p:spPr>
          <a:xfrm>
            <a:off x="4383250" y="2833192"/>
            <a:ext cx="360040" cy="378043"/>
          </a:xfrm>
          <a:prstGeom prst="mathPlu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연결선 41">
            <a:extLst>
              <a:ext uri="{FF2B5EF4-FFF2-40B4-BE49-F238E27FC236}">
                <a16:creationId xmlns:a16="http://schemas.microsoft.com/office/drawing/2014/main" id="{B703D291-F87C-4863-BB60-8429502E543A}"/>
              </a:ext>
            </a:extLst>
          </p:cNvPr>
          <p:cNvCxnSpPr>
            <a:cxnSpLocks/>
          </p:cNvCxnSpPr>
          <p:nvPr/>
        </p:nvCxnSpPr>
        <p:spPr>
          <a:xfrm>
            <a:off x="1514870" y="4651975"/>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ADA918B-C4DC-4C3E-A853-F64E76B2683E}"/>
              </a:ext>
            </a:extLst>
          </p:cNvPr>
          <p:cNvSpPr txBox="1"/>
          <p:nvPr/>
        </p:nvSpPr>
        <p:spPr>
          <a:xfrm>
            <a:off x="2196094" y="5210036"/>
            <a:ext cx="6076723" cy="523220"/>
          </a:xfrm>
          <a:prstGeom prst="rect">
            <a:avLst/>
          </a:prstGeom>
          <a:noFill/>
        </p:spPr>
        <p:txBody>
          <a:bodyPr wrap="square" rtlCol="0">
            <a:spAutoFit/>
          </a:bodyPr>
          <a:lstStyle/>
          <a:p>
            <a:pPr algn="r"/>
            <a:r>
              <a:rPr lang="en-US" altLang="ko-KR" sz="2800" b="1" dirty="0">
                <a:latin typeface="Arial Nova" panose="020B0504020202020204" pitchFamily="34" charset="0"/>
              </a:rPr>
              <a:t>2,666,400,000 won</a:t>
            </a:r>
          </a:p>
        </p:txBody>
      </p:sp>
      <p:sp>
        <p:nvSpPr>
          <p:cNvPr id="44" name="TextBox 43">
            <a:extLst>
              <a:ext uri="{FF2B5EF4-FFF2-40B4-BE49-F238E27FC236}">
                <a16:creationId xmlns:a16="http://schemas.microsoft.com/office/drawing/2014/main" id="{0CCCDB35-A476-4CAA-908F-C68F6758F001}"/>
              </a:ext>
            </a:extLst>
          </p:cNvPr>
          <p:cNvSpPr txBox="1"/>
          <p:nvPr/>
        </p:nvSpPr>
        <p:spPr>
          <a:xfrm>
            <a:off x="1187624" y="4878304"/>
            <a:ext cx="3940222" cy="1200329"/>
          </a:xfrm>
          <a:prstGeom prst="rect">
            <a:avLst/>
          </a:prstGeom>
          <a:noFill/>
        </p:spPr>
        <p:txBody>
          <a:bodyPr wrap="square" rtlCol="0">
            <a:spAutoFit/>
          </a:bodyPr>
          <a:lstStyle/>
          <a:p>
            <a:r>
              <a:rPr lang="en-US" altLang="ko-KR" sz="2400" dirty="0">
                <a:latin typeface="Arial Nova" panose="020B0504020202020204" pitchFamily="34" charset="0"/>
              </a:rPr>
              <a:t> Total Maintenance Cost  </a:t>
            </a:r>
          </a:p>
          <a:p>
            <a:r>
              <a:rPr lang="en-US" altLang="ko-KR" sz="2400" dirty="0">
                <a:latin typeface="Arial Nova" panose="020B0504020202020204" pitchFamily="34" charset="0"/>
              </a:rPr>
              <a:t>for additional work force:</a:t>
            </a:r>
          </a:p>
          <a:p>
            <a:endParaRPr lang="ko-KR" altLang="en-US" sz="2400" dirty="0">
              <a:latin typeface="Arial Nova" panose="020B0504020202020204" pitchFamily="34" charset="0"/>
            </a:endParaRPr>
          </a:p>
        </p:txBody>
      </p:sp>
    </p:spTree>
    <p:extLst>
      <p:ext uri="{BB962C8B-B14F-4D97-AF65-F5344CB8AC3E}">
        <p14:creationId xmlns:p14="http://schemas.microsoft.com/office/powerpoint/2010/main" val="62790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Maintenance Cost ]</a:t>
            </a:r>
            <a:endParaRPr lang="ko-KR" altLang="en-US" sz="2800" dirty="0">
              <a:latin typeface="Arial Nova" panose="020B0504020202020204" pitchFamily="34" charset="0"/>
            </a:endParaRPr>
          </a:p>
        </p:txBody>
      </p:sp>
      <p:sp>
        <p:nvSpPr>
          <p:cNvPr id="29" name="TextBox 28">
            <a:extLst>
              <a:ext uri="{FF2B5EF4-FFF2-40B4-BE49-F238E27FC236}">
                <a16:creationId xmlns:a16="http://schemas.microsoft.com/office/drawing/2014/main" id="{893AE35B-19DF-44F9-9DFF-CADBB3E3858A}"/>
              </a:ext>
            </a:extLst>
          </p:cNvPr>
          <p:cNvSpPr txBox="1"/>
          <p:nvPr/>
        </p:nvSpPr>
        <p:spPr>
          <a:xfrm>
            <a:off x="1698275" y="6356600"/>
            <a:ext cx="7428963" cy="369332"/>
          </a:xfrm>
          <a:prstGeom prst="rect">
            <a:avLst/>
          </a:prstGeom>
          <a:noFill/>
        </p:spPr>
        <p:txBody>
          <a:bodyPr wrap="square" rtlCol="0">
            <a:spAutoFit/>
          </a:bodyPr>
          <a:lstStyle/>
          <a:p>
            <a:r>
              <a:rPr lang="en-US" altLang="ko-KR" dirty="0">
                <a:latin typeface="Arial Nova" panose="020B0504020202020204" pitchFamily="34" charset="0"/>
              </a:rPr>
              <a:t>Increased maintenance cost reflects the technology introduction phase</a:t>
            </a:r>
            <a:endParaRPr lang="ko-KR" altLang="en-US" dirty="0">
              <a:latin typeface="Arial Nova" panose="020B0504020202020204" pitchFamily="34" charset="0"/>
            </a:endParaRPr>
          </a:p>
        </p:txBody>
      </p:sp>
      <p:grpSp>
        <p:nvGrpSpPr>
          <p:cNvPr id="41" name="그룹 40">
            <a:extLst>
              <a:ext uri="{FF2B5EF4-FFF2-40B4-BE49-F238E27FC236}">
                <a16:creationId xmlns:a16="http://schemas.microsoft.com/office/drawing/2014/main" id="{53A3B067-AB7D-4FBC-8B01-F51F29054C3E}"/>
              </a:ext>
            </a:extLst>
          </p:cNvPr>
          <p:cNvGrpSpPr/>
          <p:nvPr/>
        </p:nvGrpSpPr>
        <p:grpSpPr>
          <a:xfrm>
            <a:off x="1271967" y="1996725"/>
            <a:ext cx="2448272" cy="1873466"/>
            <a:chOff x="3131840" y="2946772"/>
            <a:chExt cx="3395414" cy="2642468"/>
          </a:xfrm>
        </p:grpSpPr>
        <p:grpSp>
          <p:nvGrpSpPr>
            <p:cNvPr id="47" name="그룹 46">
              <a:extLst>
                <a:ext uri="{FF2B5EF4-FFF2-40B4-BE49-F238E27FC236}">
                  <a16:creationId xmlns:a16="http://schemas.microsoft.com/office/drawing/2014/main" id="{B0D5F026-6021-4E15-AFEF-109ACE3773F0}"/>
                </a:ext>
              </a:extLst>
            </p:cNvPr>
            <p:cNvGrpSpPr/>
            <p:nvPr/>
          </p:nvGrpSpPr>
          <p:grpSpPr>
            <a:xfrm>
              <a:off x="3131840" y="3284984"/>
              <a:ext cx="3379761" cy="2304256"/>
              <a:chOff x="1252559" y="2924944"/>
              <a:chExt cx="3379761" cy="2304256"/>
            </a:xfrm>
          </p:grpSpPr>
          <p:pic>
            <p:nvPicPr>
              <p:cNvPr id="49" name="그림 48">
                <a:extLst>
                  <a:ext uri="{FF2B5EF4-FFF2-40B4-BE49-F238E27FC236}">
                    <a16:creationId xmlns:a16="http://schemas.microsoft.com/office/drawing/2014/main" id="{D39FAD0C-C968-42EB-9926-95E36440F49C}"/>
                  </a:ext>
                </a:extLst>
              </p:cNvPr>
              <p:cNvPicPr>
                <a:picLocks noChangeAspect="1"/>
              </p:cNvPicPr>
              <p:nvPr/>
            </p:nvPicPr>
            <p:blipFill>
              <a:blip r:embed="rId2"/>
              <a:stretch>
                <a:fillRect/>
              </a:stretch>
            </p:blipFill>
            <p:spPr>
              <a:xfrm>
                <a:off x="1252559" y="2924944"/>
                <a:ext cx="1765599" cy="2304256"/>
              </a:xfrm>
              <a:prstGeom prst="rect">
                <a:avLst/>
              </a:prstGeom>
            </p:spPr>
          </p:pic>
          <p:pic>
            <p:nvPicPr>
              <p:cNvPr id="50" name="그림 49">
                <a:extLst>
                  <a:ext uri="{FF2B5EF4-FFF2-40B4-BE49-F238E27FC236}">
                    <a16:creationId xmlns:a16="http://schemas.microsoft.com/office/drawing/2014/main" id="{A5FFA6B1-5FA7-4A04-AFAB-E6C040CEFABF}"/>
                  </a:ext>
                </a:extLst>
              </p:cNvPr>
              <p:cNvPicPr>
                <a:picLocks noChangeAspect="1"/>
              </p:cNvPicPr>
              <p:nvPr/>
            </p:nvPicPr>
            <p:blipFill rotWithShape="1">
              <a:blip r:embed="rId3"/>
              <a:srcRect l="85948"/>
              <a:stretch/>
            </p:blipFill>
            <p:spPr>
              <a:xfrm>
                <a:off x="3018157" y="2940721"/>
                <a:ext cx="1614163" cy="2288479"/>
              </a:xfrm>
              <a:prstGeom prst="rect">
                <a:avLst/>
              </a:prstGeom>
            </p:spPr>
          </p:pic>
        </p:grpSp>
        <p:pic>
          <p:nvPicPr>
            <p:cNvPr id="48" name="그림 47">
              <a:extLst>
                <a:ext uri="{FF2B5EF4-FFF2-40B4-BE49-F238E27FC236}">
                  <a16:creationId xmlns:a16="http://schemas.microsoft.com/office/drawing/2014/main" id="{A9504DD2-E820-48CD-A5A9-1FA7C048F558}"/>
                </a:ext>
              </a:extLst>
            </p:cNvPr>
            <p:cNvPicPr>
              <a:picLocks noChangeAspect="1"/>
            </p:cNvPicPr>
            <p:nvPr/>
          </p:nvPicPr>
          <p:blipFill>
            <a:blip r:embed="rId4"/>
            <a:stretch>
              <a:fillRect/>
            </a:stretch>
          </p:blipFill>
          <p:spPr>
            <a:xfrm>
              <a:off x="5458106" y="2946772"/>
              <a:ext cx="1069148" cy="366565"/>
            </a:xfrm>
            <a:prstGeom prst="rect">
              <a:avLst/>
            </a:prstGeom>
          </p:spPr>
        </p:pic>
      </p:grpSp>
      <p:sp>
        <p:nvSpPr>
          <p:cNvPr id="42" name="TextBox 41">
            <a:extLst>
              <a:ext uri="{FF2B5EF4-FFF2-40B4-BE49-F238E27FC236}">
                <a16:creationId xmlns:a16="http://schemas.microsoft.com/office/drawing/2014/main" id="{238DCAC2-96E2-47BC-80D8-C37F6190BC4E}"/>
              </a:ext>
            </a:extLst>
          </p:cNvPr>
          <p:cNvSpPr txBox="1"/>
          <p:nvPr/>
        </p:nvSpPr>
        <p:spPr>
          <a:xfrm>
            <a:off x="1254727" y="3991118"/>
            <a:ext cx="3571585" cy="400110"/>
          </a:xfrm>
          <a:prstGeom prst="rect">
            <a:avLst/>
          </a:prstGeom>
          <a:noFill/>
        </p:spPr>
        <p:txBody>
          <a:bodyPr wrap="square" rtlCol="0">
            <a:spAutoFit/>
          </a:bodyPr>
          <a:lstStyle/>
          <a:p>
            <a:r>
              <a:rPr lang="en-US" altLang="ko-KR" sz="2000" dirty="0">
                <a:latin typeface="Arial Nova" panose="020B0504020202020204" pitchFamily="34" charset="0"/>
              </a:rPr>
              <a:t>Total:  </a:t>
            </a:r>
            <a:r>
              <a:rPr lang="en-US" altLang="ko-KR" sz="2000" b="1" dirty="0">
                <a:latin typeface="Arial Nova" panose="020B0504020202020204" pitchFamily="34" charset="0"/>
              </a:rPr>
              <a:t>198billion</a:t>
            </a:r>
          </a:p>
        </p:txBody>
      </p:sp>
      <p:sp>
        <p:nvSpPr>
          <p:cNvPr id="43" name="TextBox 42">
            <a:extLst>
              <a:ext uri="{FF2B5EF4-FFF2-40B4-BE49-F238E27FC236}">
                <a16:creationId xmlns:a16="http://schemas.microsoft.com/office/drawing/2014/main" id="{96547D47-9115-42D0-9A11-87C39EFD2F16}"/>
              </a:ext>
            </a:extLst>
          </p:cNvPr>
          <p:cNvSpPr txBox="1"/>
          <p:nvPr/>
        </p:nvSpPr>
        <p:spPr>
          <a:xfrm>
            <a:off x="1226117" y="1544231"/>
            <a:ext cx="3571585" cy="400110"/>
          </a:xfrm>
          <a:prstGeom prst="rect">
            <a:avLst/>
          </a:prstGeom>
          <a:noFill/>
        </p:spPr>
        <p:txBody>
          <a:bodyPr wrap="square" rtlCol="0">
            <a:spAutoFit/>
          </a:bodyPr>
          <a:lstStyle/>
          <a:p>
            <a:r>
              <a:rPr lang="en-US" altLang="ko-KR" sz="2000" b="1" dirty="0">
                <a:latin typeface="Arial Nova" panose="020B0504020202020204" pitchFamily="34" charset="0"/>
              </a:rPr>
              <a:t>Existing maintenance Cost</a:t>
            </a:r>
          </a:p>
        </p:txBody>
      </p:sp>
      <p:sp>
        <p:nvSpPr>
          <p:cNvPr id="44" name="TextBox 43">
            <a:extLst>
              <a:ext uri="{FF2B5EF4-FFF2-40B4-BE49-F238E27FC236}">
                <a16:creationId xmlns:a16="http://schemas.microsoft.com/office/drawing/2014/main" id="{674E4DAD-670F-4B3D-83A4-A25A09C91C61}"/>
              </a:ext>
            </a:extLst>
          </p:cNvPr>
          <p:cNvSpPr txBox="1"/>
          <p:nvPr/>
        </p:nvSpPr>
        <p:spPr>
          <a:xfrm>
            <a:off x="4025531" y="3427098"/>
            <a:ext cx="1765599" cy="461665"/>
          </a:xfrm>
          <a:prstGeom prst="rect">
            <a:avLst/>
          </a:prstGeom>
          <a:noFill/>
        </p:spPr>
        <p:txBody>
          <a:bodyPr wrap="square" rtlCol="0">
            <a:spAutoFit/>
          </a:bodyPr>
          <a:lstStyle/>
          <a:p>
            <a:r>
              <a:rPr lang="en-US" altLang="ko-KR" sz="2400" b="1" dirty="0">
                <a:latin typeface="Arial Nova" panose="020B0504020202020204" pitchFamily="34" charset="0"/>
              </a:rPr>
              <a:t>(9.45% + </a:t>
            </a:r>
            <a:r>
              <a:rPr lang="el-GR" altLang="ko-KR" sz="2400" b="1" dirty="0">
                <a:latin typeface="Arial Nova" panose="020B0504020202020204" pitchFamily="34" charset="0"/>
              </a:rPr>
              <a:t> α</a:t>
            </a:r>
            <a:r>
              <a:rPr lang="en-US" altLang="ko-KR" sz="2400" b="1" dirty="0">
                <a:latin typeface="Arial Nova" panose="020B0504020202020204" pitchFamily="34" charset="0"/>
              </a:rPr>
              <a:t>)</a:t>
            </a:r>
            <a:endParaRPr lang="ko-KR" altLang="en-US" sz="2400" b="1" dirty="0">
              <a:latin typeface="Arial Nova" panose="020B0504020202020204" pitchFamily="34" charset="0"/>
            </a:endParaRPr>
          </a:p>
        </p:txBody>
      </p:sp>
      <p:sp>
        <p:nvSpPr>
          <p:cNvPr id="45" name="TextBox 44">
            <a:extLst>
              <a:ext uri="{FF2B5EF4-FFF2-40B4-BE49-F238E27FC236}">
                <a16:creationId xmlns:a16="http://schemas.microsoft.com/office/drawing/2014/main" id="{1FF56408-EF4A-40EB-9190-0023A5400D5C}"/>
              </a:ext>
            </a:extLst>
          </p:cNvPr>
          <p:cNvSpPr txBox="1"/>
          <p:nvPr/>
        </p:nvSpPr>
        <p:spPr>
          <a:xfrm>
            <a:off x="3682473" y="3421502"/>
            <a:ext cx="467989" cy="523220"/>
          </a:xfrm>
          <a:prstGeom prst="rect">
            <a:avLst/>
          </a:prstGeom>
          <a:noFill/>
        </p:spPr>
        <p:txBody>
          <a:bodyPr wrap="square" rtlCol="0">
            <a:spAutoFit/>
          </a:bodyPr>
          <a:lstStyle/>
          <a:p>
            <a:r>
              <a:rPr lang="en-US" altLang="ko-KR" sz="2800" b="1" dirty="0">
                <a:latin typeface="Arial Nova" panose="020B0504020202020204" pitchFamily="34" charset="0"/>
              </a:rPr>
              <a:t>X</a:t>
            </a:r>
            <a:endParaRPr lang="ko-KR" altLang="en-US" sz="2800" b="1" dirty="0">
              <a:latin typeface="Arial Nova" panose="020B0504020202020204" pitchFamily="34" charset="0"/>
            </a:endParaRPr>
          </a:p>
        </p:txBody>
      </p:sp>
      <p:sp>
        <p:nvSpPr>
          <p:cNvPr id="46" name="직사각형 45">
            <a:extLst>
              <a:ext uri="{FF2B5EF4-FFF2-40B4-BE49-F238E27FC236}">
                <a16:creationId xmlns:a16="http://schemas.microsoft.com/office/drawing/2014/main" id="{91023E1D-E253-4A77-B50F-4BECD6FFB895}"/>
              </a:ext>
            </a:extLst>
          </p:cNvPr>
          <p:cNvSpPr/>
          <p:nvPr/>
        </p:nvSpPr>
        <p:spPr>
          <a:xfrm>
            <a:off x="1109421" y="1412776"/>
            <a:ext cx="4807598" cy="3065415"/>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59EE9128-D10E-40B8-9EEC-A0EA1DBBE5F6}"/>
              </a:ext>
            </a:extLst>
          </p:cNvPr>
          <p:cNvSpPr txBox="1"/>
          <p:nvPr/>
        </p:nvSpPr>
        <p:spPr>
          <a:xfrm>
            <a:off x="6012160" y="4100647"/>
            <a:ext cx="1765599" cy="369332"/>
          </a:xfrm>
          <a:prstGeom prst="rect">
            <a:avLst/>
          </a:prstGeom>
          <a:noFill/>
        </p:spPr>
        <p:txBody>
          <a:bodyPr wrap="square" rtlCol="0">
            <a:spAutoFit/>
          </a:bodyPr>
          <a:lstStyle/>
          <a:p>
            <a:r>
              <a:rPr lang="en-US" altLang="ko-KR" dirty="0"/>
              <a:t>By Assuming</a:t>
            </a:r>
            <a:endParaRPr lang="ko-KR" altLang="en-US" dirty="0"/>
          </a:p>
        </p:txBody>
      </p:sp>
      <p:cxnSp>
        <p:nvCxnSpPr>
          <p:cNvPr id="52" name="직선 연결선 51">
            <a:extLst>
              <a:ext uri="{FF2B5EF4-FFF2-40B4-BE49-F238E27FC236}">
                <a16:creationId xmlns:a16="http://schemas.microsoft.com/office/drawing/2014/main" id="{CCE8699E-C6A9-4289-910F-D81E067C462C}"/>
              </a:ext>
            </a:extLst>
          </p:cNvPr>
          <p:cNvCxnSpPr/>
          <p:nvPr/>
        </p:nvCxnSpPr>
        <p:spPr>
          <a:xfrm>
            <a:off x="1109421" y="4669617"/>
            <a:ext cx="742301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29976A8-29A9-49A7-B181-30438196835B}"/>
              </a:ext>
            </a:extLst>
          </p:cNvPr>
          <p:cNvSpPr txBox="1"/>
          <p:nvPr/>
        </p:nvSpPr>
        <p:spPr>
          <a:xfrm>
            <a:off x="1050257" y="4781548"/>
            <a:ext cx="3192708" cy="369332"/>
          </a:xfrm>
          <a:prstGeom prst="rect">
            <a:avLst/>
          </a:prstGeom>
          <a:noFill/>
        </p:spPr>
        <p:txBody>
          <a:bodyPr wrap="square" rtlCol="0">
            <a:spAutoFit/>
          </a:bodyPr>
          <a:lstStyle/>
          <a:p>
            <a:r>
              <a:rPr lang="en-US" altLang="ko-KR" dirty="0"/>
              <a:t>Increased Maintenance Cost</a:t>
            </a:r>
            <a:endParaRPr lang="ko-KR" altLang="en-US" dirty="0"/>
          </a:p>
        </p:txBody>
      </p:sp>
      <p:sp>
        <p:nvSpPr>
          <p:cNvPr id="54" name="TextBox 53">
            <a:extLst>
              <a:ext uri="{FF2B5EF4-FFF2-40B4-BE49-F238E27FC236}">
                <a16:creationId xmlns:a16="http://schemas.microsoft.com/office/drawing/2014/main" id="{D6817E27-A3FD-4F2D-915E-05308F23B993}"/>
              </a:ext>
            </a:extLst>
          </p:cNvPr>
          <p:cNvSpPr txBox="1"/>
          <p:nvPr/>
        </p:nvSpPr>
        <p:spPr>
          <a:xfrm>
            <a:off x="5796136" y="1444714"/>
            <a:ext cx="2903856" cy="400110"/>
          </a:xfrm>
          <a:prstGeom prst="rect">
            <a:avLst/>
          </a:prstGeom>
          <a:noFill/>
        </p:spPr>
        <p:txBody>
          <a:bodyPr wrap="square" rtlCol="0">
            <a:spAutoFit/>
          </a:bodyPr>
          <a:lstStyle/>
          <a:p>
            <a:pPr algn="r"/>
            <a:r>
              <a:rPr lang="el-GR" altLang="ko-KR" sz="2000" dirty="0">
                <a:latin typeface="Arial Nova" panose="020B0504020202020204" pitchFamily="34" charset="0"/>
              </a:rPr>
              <a:t>α</a:t>
            </a:r>
            <a:r>
              <a:rPr lang="en-US" altLang="ko-KR" sz="2000" dirty="0">
                <a:latin typeface="Arial Nova" panose="020B0504020202020204" pitchFamily="34" charset="0"/>
              </a:rPr>
              <a:t> = Reflection of Phase</a:t>
            </a:r>
            <a:endParaRPr lang="ko-KR" altLang="en-US" sz="2000" dirty="0">
              <a:latin typeface="Arial Nova" panose="020B0504020202020204" pitchFamily="34" charset="0"/>
            </a:endParaRPr>
          </a:p>
        </p:txBody>
      </p:sp>
      <p:pic>
        <p:nvPicPr>
          <p:cNvPr id="2" name="그림 1">
            <a:extLst>
              <a:ext uri="{FF2B5EF4-FFF2-40B4-BE49-F238E27FC236}">
                <a16:creationId xmlns:a16="http://schemas.microsoft.com/office/drawing/2014/main" id="{2FD7938E-0F55-473C-8BE3-DA06C2640F78}"/>
              </a:ext>
            </a:extLst>
          </p:cNvPr>
          <p:cNvPicPr>
            <a:picLocks noChangeAspect="1"/>
          </p:cNvPicPr>
          <p:nvPr/>
        </p:nvPicPr>
        <p:blipFill>
          <a:blip r:embed="rId5"/>
          <a:stretch>
            <a:fillRect/>
          </a:stretch>
        </p:blipFill>
        <p:spPr>
          <a:xfrm>
            <a:off x="783929" y="5571695"/>
            <a:ext cx="8127320" cy="592518"/>
          </a:xfrm>
          <a:prstGeom prst="rect">
            <a:avLst/>
          </a:prstGeom>
        </p:spPr>
      </p:pic>
    </p:spTree>
    <p:extLst>
      <p:ext uri="{BB962C8B-B14F-4D97-AF65-F5344CB8AC3E}">
        <p14:creationId xmlns:p14="http://schemas.microsoft.com/office/powerpoint/2010/main" val="2427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1015663"/>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ITEM Description</a:t>
            </a:r>
          </a:p>
        </p:txBody>
      </p:sp>
      <p:sp>
        <p:nvSpPr>
          <p:cNvPr id="2" name="더하기 기호 1">
            <a:extLst>
              <a:ext uri="{FF2B5EF4-FFF2-40B4-BE49-F238E27FC236}">
                <a16:creationId xmlns:a16="http://schemas.microsoft.com/office/drawing/2014/main" id="{BC16A676-252B-4984-A14D-1E3FDF704082}"/>
              </a:ext>
            </a:extLst>
          </p:cNvPr>
          <p:cNvSpPr/>
          <p:nvPr/>
        </p:nvSpPr>
        <p:spPr>
          <a:xfrm>
            <a:off x="4283993" y="3212976"/>
            <a:ext cx="936079" cy="864096"/>
          </a:xfrm>
          <a:prstGeom prst="mathPlus">
            <a:avLst>
              <a:gd name="adj1" fmla="val 1676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31C2FF87-BF8D-4294-B92C-13262A3AD60D}"/>
              </a:ext>
            </a:extLst>
          </p:cNvPr>
          <p:cNvPicPr>
            <a:picLocks noChangeAspect="1"/>
          </p:cNvPicPr>
          <p:nvPr/>
        </p:nvPicPr>
        <p:blipFill rotWithShape="1">
          <a:blip r:embed="rId2"/>
          <a:srcRect l="10079" t="11848" r="9281" b="9281"/>
          <a:stretch/>
        </p:blipFill>
        <p:spPr>
          <a:xfrm>
            <a:off x="3978250" y="1560236"/>
            <a:ext cx="1588092" cy="15532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그림 6">
            <a:extLst>
              <a:ext uri="{FF2B5EF4-FFF2-40B4-BE49-F238E27FC236}">
                <a16:creationId xmlns:a16="http://schemas.microsoft.com/office/drawing/2014/main" id="{0DAB8402-411E-456A-8F7C-C5249D657CEF}"/>
              </a:ext>
            </a:extLst>
          </p:cNvPr>
          <p:cNvPicPr>
            <a:picLocks noChangeAspect="1"/>
          </p:cNvPicPr>
          <p:nvPr/>
        </p:nvPicPr>
        <p:blipFill>
          <a:blip r:embed="rId3"/>
          <a:stretch>
            <a:fillRect/>
          </a:stretch>
        </p:blipFill>
        <p:spPr>
          <a:xfrm>
            <a:off x="1691795" y="1802291"/>
            <a:ext cx="2101099" cy="1350707"/>
          </a:xfrm>
          <a:prstGeom prst="rect">
            <a:avLst/>
          </a:prstGeom>
        </p:spPr>
      </p:pic>
      <p:pic>
        <p:nvPicPr>
          <p:cNvPr id="11" name="그림 10">
            <a:extLst>
              <a:ext uri="{FF2B5EF4-FFF2-40B4-BE49-F238E27FC236}">
                <a16:creationId xmlns:a16="http://schemas.microsoft.com/office/drawing/2014/main" id="{E8E63F20-A89B-4BD8-934D-03260F0A9D13}"/>
              </a:ext>
            </a:extLst>
          </p:cNvPr>
          <p:cNvPicPr>
            <a:picLocks noChangeAspect="1"/>
          </p:cNvPicPr>
          <p:nvPr/>
        </p:nvPicPr>
        <p:blipFill rotWithShape="1">
          <a:blip r:embed="rId4"/>
          <a:srcRect l="7793" b="12538"/>
          <a:stretch/>
        </p:blipFill>
        <p:spPr>
          <a:xfrm>
            <a:off x="5796136" y="1699752"/>
            <a:ext cx="2555751" cy="1441216"/>
          </a:xfrm>
          <a:prstGeom prst="rect">
            <a:avLst/>
          </a:prstGeom>
        </p:spPr>
      </p:pic>
      <p:pic>
        <p:nvPicPr>
          <p:cNvPr id="12" name="그림 11">
            <a:extLst>
              <a:ext uri="{FF2B5EF4-FFF2-40B4-BE49-F238E27FC236}">
                <a16:creationId xmlns:a16="http://schemas.microsoft.com/office/drawing/2014/main" id="{342407AF-1979-4635-9CDA-3522F091EDFB}"/>
              </a:ext>
            </a:extLst>
          </p:cNvPr>
          <p:cNvPicPr>
            <a:picLocks noChangeAspect="1"/>
          </p:cNvPicPr>
          <p:nvPr/>
        </p:nvPicPr>
        <p:blipFill>
          <a:blip r:embed="rId5"/>
          <a:stretch>
            <a:fillRect/>
          </a:stretch>
        </p:blipFill>
        <p:spPr>
          <a:xfrm>
            <a:off x="1835696" y="4089102"/>
            <a:ext cx="2990850" cy="1047750"/>
          </a:xfrm>
          <a:prstGeom prst="rect">
            <a:avLst/>
          </a:prstGeom>
        </p:spPr>
      </p:pic>
      <p:pic>
        <p:nvPicPr>
          <p:cNvPr id="13" name="그림 12">
            <a:extLst>
              <a:ext uri="{FF2B5EF4-FFF2-40B4-BE49-F238E27FC236}">
                <a16:creationId xmlns:a16="http://schemas.microsoft.com/office/drawing/2014/main" id="{DD331405-7320-4AE9-8766-D57E5525D8CB}"/>
              </a:ext>
            </a:extLst>
          </p:cNvPr>
          <p:cNvPicPr>
            <a:picLocks noChangeAspect="1"/>
          </p:cNvPicPr>
          <p:nvPr/>
        </p:nvPicPr>
        <p:blipFill>
          <a:blip r:embed="rId6"/>
          <a:stretch>
            <a:fillRect/>
          </a:stretch>
        </p:blipFill>
        <p:spPr>
          <a:xfrm>
            <a:off x="4851803" y="4155777"/>
            <a:ext cx="2686050" cy="914400"/>
          </a:xfrm>
          <a:prstGeom prst="rect">
            <a:avLst/>
          </a:prstGeom>
        </p:spPr>
      </p:pic>
      <p:sp>
        <p:nvSpPr>
          <p:cNvPr id="14" name="TextBox 13">
            <a:extLst>
              <a:ext uri="{FF2B5EF4-FFF2-40B4-BE49-F238E27FC236}">
                <a16:creationId xmlns:a16="http://schemas.microsoft.com/office/drawing/2014/main" id="{1025D693-C486-4223-9B1A-3FCC8AE8BC69}"/>
              </a:ext>
            </a:extLst>
          </p:cNvPr>
          <p:cNvSpPr txBox="1"/>
          <p:nvPr/>
        </p:nvSpPr>
        <p:spPr>
          <a:xfrm>
            <a:off x="1533900" y="5589240"/>
            <a:ext cx="6566492" cy="646331"/>
          </a:xfrm>
          <a:prstGeom prst="rect">
            <a:avLst/>
          </a:prstGeom>
          <a:noFill/>
        </p:spPr>
        <p:txBody>
          <a:bodyPr wrap="square" rtlCol="0">
            <a:spAutoFit/>
          </a:bodyPr>
          <a:lstStyle/>
          <a:p>
            <a:r>
              <a:rPr lang="en-US" altLang="ko-KR" dirty="0"/>
              <a:t>Find out profits come out and cost reduction by introducing Amazon high technology to medium sized mart.</a:t>
            </a:r>
            <a:endParaRPr lang="ko-KR" altLang="en-US" dirty="0"/>
          </a:p>
        </p:txBody>
      </p:sp>
      <p:sp>
        <p:nvSpPr>
          <p:cNvPr id="19" name="TextBox 18">
            <a:extLst>
              <a:ext uri="{FF2B5EF4-FFF2-40B4-BE49-F238E27FC236}">
                <a16:creationId xmlns:a16="http://schemas.microsoft.com/office/drawing/2014/main" id="{3D4E7D28-0973-43F3-A782-9B3CC3F36F80}"/>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20" name="TextBox 19">
            <a:extLst>
              <a:ext uri="{FF2B5EF4-FFF2-40B4-BE49-F238E27FC236}">
                <a16:creationId xmlns:a16="http://schemas.microsoft.com/office/drawing/2014/main" id="{E87E7F23-B29E-4DA0-99BD-489FC554ED66}"/>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1" name="직사각형 20">
            <a:extLst>
              <a:ext uri="{FF2B5EF4-FFF2-40B4-BE49-F238E27FC236}">
                <a16:creationId xmlns:a16="http://schemas.microsoft.com/office/drawing/2014/main" id="{14F8FAA0-E877-4D5C-B5BC-2643535FDA5E}"/>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EDEEB2B-FD01-49E0-B1E5-C21C599ECE3B}"/>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3" name="TextBox 22">
            <a:extLst>
              <a:ext uri="{FF2B5EF4-FFF2-40B4-BE49-F238E27FC236}">
                <a16:creationId xmlns:a16="http://schemas.microsoft.com/office/drawing/2014/main" id="{3F7DC7E5-3784-4283-B048-AC8314F92F40}"/>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4419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
        <p:nvSpPr>
          <p:cNvPr id="11" name="TextBox 10">
            <a:extLst>
              <a:ext uri="{FF2B5EF4-FFF2-40B4-BE49-F238E27FC236}">
                <a16:creationId xmlns:a16="http://schemas.microsoft.com/office/drawing/2014/main" id="{CB4DE886-D54F-479C-916F-DFC036555D6D}"/>
              </a:ext>
            </a:extLst>
          </p:cNvPr>
          <p:cNvSpPr txBox="1"/>
          <p:nvPr/>
        </p:nvSpPr>
        <p:spPr>
          <a:xfrm>
            <a:off x="3131840" y="3784105"/>
            <a:ext cx="3940194" cy="523220"/>
          </a:xfrm>
          <a:prstGeom prst="rect">
            <a:avLst/>
          </a:prstGeom>
          <a:noFill/>
        </p:spPr>
        <p:txBody>
          <a:bodyPr wrap="square" rtlCol="0">
            <a:spAutoFit/>
          </a:bodyPr>
          <a:lstStyle/>
          <a:p>
            <a:r>
              <a:rPr lang="en-US" altLang="ko-KR" sz="2800" dirty="0" err="1">
                <a:latin typeface="Arial Nova" panose="020B0504020202020204" pitchFamily="34" charset="0"/>
              </a:rPr>
              <a:t>AmazonGo</a:t>
            </a:r>
            <a:r>
              <a:rPr lang="en-US" altLang="ko-KR" sz="2800" dirty="0">
                <a:latin typeface="Arial Nova" panose="020B0504020202020204" pitchFamily="34" charset="0"/>
              </a:rPr>
              <a:t> Technology</a:t>
            </a:r>
            <a:endParaRPr lang="ko-KR" altLang="en-US" sz="2800" dirty="0">
              <a:latin typeface="Arial Nova" panose="020B0504020202020204" pitchFamily="34" charset="0"/>
            </a:endParaRPr>
          </a:p>
        </p:txBody>
      </p:sp>
      <p:sp>
        <p:nvSpPr>
          <p:cNvPr id="16" name="이등변 삼각형 15">
            <a:extLst>
              <a:ext uri="{FF2B5EF4-FFF2-40B4-BE49-F238E27FC236}">
                <a16:creationId xmlns:a16="http://schemas.microsoft.com/office/drawing/2014/main" id="{8D90534D-CDAC-4C29-B088-A21F676F2CC4}"/>
              </a:ext>
            </a:extLst>
          </p:cNvPr>
          <p:cNvSpPr/>
          <p:nvPr/>
        </p:nvSpPr>
        <p:spPr>
          <a:xfrm>
            <a:off x="4045086" y="2960984"/>
            <a:ext cx="1746368" cy="1620144"/>
          </a:xfrm>
          <a:prstGeom prst="triangl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A3CFFB57-A312-457E-BDBE-A0AC50369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930" y="1840143"/>
            <a:ext cx="2601081" cy="1488834"/>
          </a:xfrm>
          <a:prstGeom prst="roundRect">
            <a:avLst/>
          </a:prstGeom>
        </p:spPr>
      </p:pic>
      <p:pic>
        <p:nvPicPr>
          <p:cNvPr id="25" name="그림 24">
            <a:extLst>
              <a:ext uri="{FF2B5EF4-FFF2-40B4-BE49-F238E27FC236}">
                <a16:creationId xmlns:a16="http://schemas.microsoft.com/office/drawing/2014/main" id="{5A93E258-3DF1-48EE-BA27-7387A5714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616" y="1842828"/>
            <a:ext cx="2647574" cy="1482642"/>
          </a:xfrm>
          <a:prstGeom prst="roundRect">
            <a:avLst/>
          </a:prstGeom>
        </p:spPr>
      </p:pic>
      <p:pic>
        <p:nvPicPr>
          <p:cNvPr id="30" name="그림 29">
            <a:extLst>
              <a:ext uri="{FF2B5EF4-FFF2-40B4-BE49-F238E27FC236}">
                <a16:creationId xmlns:a16="http://schemas.microsoft.com/office/drawing/2014/main" id="{609254CD-6D3B-4711-ADB5-F043AB754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665" y="5013176"/>
            <a:ext cx="1971402" cy="1150613"/>
          </a:xfrm>
          <a:prstGeom prst="rect">
            <a:avLst/>
          </a:prstGeom>
        </p:spPr>
      </p:pic>
      <p:sp>
        <p:nvSpPr>
          <p:cNvPr id="31" name="TextBox 30">
            <a:extLst>
              <a:ext uri="{FF2B5EF4-FFF2-40B4-BE49-F238E27FC236}">
                <a16:creationId xmlns:a16="http://schemas.microsoft.com/office/drawing/2014/main" id="{09A4E345-1662-4F58-AEC6-2AAA3A7DD7E4}"/>
              </a:ext>
            </a:extLst>
          </p:cNvPr>
          <p:cNvSpPr txBox="1"/>
          <p:nvPr/>
        </p:nvSpPr>
        <p:spPr>
          <a:xfrm>
            <a:off x="6179358" y="1404361"/>
            <a:ext cx="2088232" cy="400110"/>
          </a:xfrm>
          <a:prstGeom prst="rect">
            <a:avLst/>
          </a:prstGeom>
          <a:noFill/>
        </p:spPr>
        <p:txBody>
          <a:bodyPr wrap="square" rtlCol="0">
            <a:spAutoFit/>
          </a:bodyPr>
          <a:lstStyle/>
          <a:p>
            <a:pPr algn="r"/>
            <a:r>
              <a:rPr lang="en-US" altLang="ko-KR" sz="2000" dirty="0">
                <a:latin typeface="Arial Nova" panose="020B0504020202020204" pitchFamily="34" charset="0"/>
              </a:rPr>
              <a:t>Computer Vision</a:t>
            </a:r>
            <a:endParaRPr lang="ko-KR" altLang="en-US" sz="2000" dirty="0">
              <a:latin typeface="Arial Nova" panose="020B0504020202020204" pitchFamily="34" charset="0"/>
            </a:endParaRPr>
          </a:p>
        </p:txBody>
      </p:sp>
      <p:sp>
        <p:nvSpPr>
          <p:cNvPr id="32" name="TextBox 31">
            <a:extLst>
              <a:ext uri="{FF2B5EF4-FFF2-40B4-BE49-F238E27FC236}">
                <a16:creationId xmlns:a16="http://schemas.microsoft.com/office/drawing/2014/main" id="{27A6E28A-7F68-40BF-A630-A149054EA1D7}"/>
              </a:ext>
            </a:extLst>
          </p:cNvPr>
          <p:cNvSpPr txBox="1"/>
          <p:nvPr/>
        </p:nvSpPr>
        <p:spPr>
          <a:xfrm>
            <a:off x="1547664" y="3316922"/>
            <a:ext cx="2088232" cy="400110"/>
          </a:xfrm>
          <a:prstGeom prst="rect">
            <a:avLst/>
          </a:prstGeom>
          <a:noFill/>
        </p:spPr>
        <p:txBody>
          <a:bodyPr wrap="square" rtlCol="0">
            <a:spAutoFit/>
          </a:bodyPr>
          <a:lstStyle/>
          <a:p>
            <a:r>
              <a:rPr lang="en-US" altLang="ko-KR" sz="2000" dirty="0">
                <a:latin typeface="Arial Nova" panose="020B0504020202020204" pitchFamily="34" charset="0"/>
              </a:rPr>
              <a:t>Deep Learning</a:t>
            </a:r>
            <a:endParaRPr lang="ko-KR" altLang="en-US" sz="2000" dirty="0">
              <a:latin typeface="Arial Nova" panose="020B0504020202020204" pitchFamily="34" charset="0"/>
            </a:endParaRPr>
          </a:p>
        </p:txBody>
      </p:sp>
      <p:sp>
        <p:nvSpPr>
          <p:cNvPr id="33" name="TextBox 32">
            <a:extLst>
              <a:ext uri="{FF2B5EF4-FFF2-40B4-BE49-F238E27FC236}">
                <a16:creationId xmlns:a16="http://schemas.microsoft.com/office/drawing/2014/main" id="{1E1353EB-384D-4450-9E1F-48D3595DBE4F}"/>
              </a:ext>
            </a:extLst>
          </p:cNvPr>
          <p:cNvSpPr txBox="1"/>
          <p:nvPr/>
        </p:nvSpPr>
        <p:spPr>
          <a:xfrm>
            <a:off x="3880835" y="6253281"/>
            <a:ext cx="2088232" cy="400110"/>
          </a:xfrm>
          <a:prstGeom prst="rect">
            <a:avLst/>
          </a:prstGeom>
          <a:noFill/>
        </p:spPr>
        <p:txBody>
          <a:bodyPr wrap="square" rtlCol="0">
            <a:spAutoFit/>
          </a:bodyPr>
          <a:lstStyle/>
          <a:p>
            <a:pPr algn="r"/>
            <a:r>
              <a:rPr lang="en-US" altLang="ko-KR" sz="2000" dirty="0">
                <a:latin typeface="Arial Nova" panose="020B0504020202020204" pitchFamily="34" charset="0"/>
              </a:rPr>
              <a:t>Sensor Fusion</a:t>
            </a:r>
            <a:endParaRPr lang="ko-KR" altLang="en-US" sz="2000" dirty="0">
              <a:latin typeface="Arial Nova" panose="020B0504020202020204" pitchFamily="34" charset="0"/>
            </a:endParaRPr>
          </a:p>
        </p:txBody>
      </p:sp>
    </p:spTree>
    <p:extLst>
      <p:ext uri="{BB962C8B-B14F-4D97-AF65-F5344CB8AC3E}">
        <p14:creationId xmlns:p14="http://schemas.microsoft.com/office/powerpoint/2010/main" val="7581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0" name="TextBox 9">
            <a:extLst>
              <a:ext uri="{FF2B5EF4-FFF2-40B4-BE49-F238E27FC236}">
                <a16:creationId xmlns:a16="http://schemas.microsoft.com/office/drawing/2014/main" id="{75FF0531-0B9F-4DD2-8C5D-93860492C419}"/>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
        <p:nvSpPr>
          <p:cNvPr id="19" name="TextBox 18">
            <a:extLst>
              <a:ext uri="{FF2B5EF4-FFF2-40B4-BE49-F238E27FC236}">
                <a16:creationId xmlns:a16="http://schemas.microsoft.com/office/drawing/2014/main" id="{654F32A9-10BD-47E2-A30B-01E90649237C}"/>
              </a:ext>
            </a:extLst>
          </p:cNvPr>
          <p:cNvSpPr txBox="1"/>
          <p:nvPr/>
        </p:nvSpPr>
        <p:spPr>
          <a:xfrm>
            <a:off x="1125074" y="1425327"/>
            <a:ext cx="7180794" cy="461665"/>
          </a:xfrm>
          <a:prstGeom prst="rect">
            <a:avLst/>
          </a:prstGeom>
          <a:noFill/>
        </p:spPr>
        <p:txBody>
          <a:bodyPr wrap="square" rtlCol="0" anchor="ctr">
            <a:spAutoFit/>
          </a:bodyPr>
          <a:lstStyle/>
          <a:p>
            <a:r>
              <a:rPr lang="en-US" altLang="ko-KR" sz="2400" dirty="0">
                <a:latin typeface="Arial Nova" panose="020B0504020202020204" pitchFamily="34" charset="0"/>
              </a:rPr>
              <a:t>Real-time facial information detection &amp; recognition</a:t>
            </a:r>
            <a:endParaRPr lang="ko-KR" altLang="en-US" sz="2400" dirty="0">
              <a:latin typeface="Arial Nova" panose="020B0504020202020204" pitchFamily="34" charset="0"/>
            </a:endParaRPr>
          </a:p>
        </p:txBody>
      </p:sp>
      <p:sp>
        <p:nvSpPr>
          <p:cNvPr id="20" name="TextBox 19">
            <a:extLst>
              <a:ext uri="{FF2B5EF4-FFF2-40B4-BE49-F238E27FC236}">
                <a16:creationId xmlns:a16="http://schemas.microsoft.com/office/drawing/2014/main" id="{E27C02B7-B5C7-4CF6-99D3-979869708B2B}"/>
              </a:ext>
            </a:extLst>
          </p:cNvPr>
          <p:cNvSpPr txBox="1"/>
          <p:nvPr/>
        </p:nvSpPr>
        <p:spPr>
          <a:xfrm>
            <a:off x="1125074" y="5169386"/>
            <a:ext cx="6687772"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Arial Nova" panose="020B0504020202020204" pitchFamily="34" charset="0"/>
              </a:rPr>
              <a:t>Detecting a facial information</a:t>
            </a:r>
          </a:p>
          <a:p>
            <a:pPr marL="342900" indent="-342900">
              <a:buFont typeface="Arial" panose="020B0604020202020204" pitchFamily="34" charset="0"/>
              <a:buChar char="•"/>
            </a:pPr>
            <a:r>
              <a:rPr lang="en-US" altLang="ko-KR" sz="2000" dirty="0">
                <a:latin typeface="Arial Nova" panose="020B0504020202020204" pitchFamily="34" charset="0"/>
              </a:rPr>
              <a:t>Recognize whether registered person</a:t>
            </a:r>
          </a:p>
        </p:txBody>
      </p:sp>
      <p:graphicFrame>
        <p:nvGraphicFramePr>
          <p:cNvPr id="21" name="표 20">
            <a:extLst>
              <a:ext uri="{FF2B5EF4-FFF2-40B4-BE49-F238E27FC236}">
                <a16:creationId xmlns:a16="http://schemas.microsoft.com/office/drawing/2014/main" id="{5B1D882F-8DAF-4AC7-846E-B8AFD02D7B06}"/>
              </a:ext>
            </a:extLst>
          </p:cNvPr>
          <p:cNvGraphicFramePr>
            <a:graphicFrameLocks noGrp="1"/>
          </p:cNvGraphicFramePr>
          <p:nvPr>
            <p:extLst/>
          </p:nvPr>
        </p:nvGraphicFramePr>
        <p:xfrm>
          <a:off x="1165619" y="2153457"/>
          <a:ext cx="6116178" cy="2718239"/>
        </p:xfrm>
        <a:graphic>
          <a:graphicData uri="http://schemas.openxmlformats.org/drawingml/2006/table">
            <a:tbl>
              <a:tblPr firstRow="1" bandRow="1">
                <a:tableStyleId>{5940675A-B579-460E-94D1-54222C63F5DA}</a:tableStyleId>
              </a:tblPr>
              <a:tblGrid>
                <a:gridCol w="2232248">
                  <a:extLst>
                    <a:ext uri="{9D8B030D-6E8A-4147-A177-3AD203B41FA5}">
                      <a16:colId xmlns:a16="http://schemas.microsoft.com/office/drawing/2014/main" val="384137160"/>
                    </a:ext>
                  </a:extLst>
                </a:gridCol>
                <a:gridCol w="3883930">
                  <a:extLst>
                    <a:ext uri="{9D8B030D-6E8A-4147-A177-3AD203B41FA5}">
                      <a16:colId xmlns:a16="http://schemas.microsoft.com/office/drawing/2014/main" val="2083410988"/>
                    </a:ext>
                  </a:extLst>
                </a:gridCol>
              </a:tblGrid>
              <a:tr h="660614">
                <a:tc>
                  <a:txBody>
                    <a:bodyPr/>
                    <a:lstStyle/>
                    <a:p>
                      <a:pPr latinLnBrk="1"/>
                      <a:r>
                        <a:rPr lang="en-US" altLang="ko-KR" b="1" dirty="0"/>
                        <a:t>Permission Range</a:t>
                      </a:r>
                      <a:endParaRPr lang="ko-KR" altLang="en-US" b="1" dirty="0"/>
                    </a:p>
                  </a:txBody>
                  <a:tcPr anchor="ctr"/>
                </a:tc>
                <a:tc>
                  <a:txBody>
                    <a:bodyPr/>
                    <a:lstStyle/>
                    <a:p>
                      <a:pPr latinLnBrk="1"/>
                      <a:r>
                        <a:rPr lang="en-US" altLang="ko-KR" dirty="0"/>
                        <a:t>Non-exclusive commercial license</a:t>
                      </a:r>
                      <a:endParaRPr lang="ko-KR" altLang="en-US" dirty="0"/>
                    </a:p>
                  </a:txBody>
                  <a:tcPr anchor="ctr"/>
                </a:tc>
                <a:extLst>
                  <a:ext uri="{0D108BD9-81ED-4DB2-BD59-A6C34878D82A}">
                    <a16:rowId xmlns:a16="http://schemas.microsoft.com/office/drawing/2014/main" val="1584761116"/>
                  </a:ext>
                </a:extLst>
              </a:tr>
              <a:tr h="685875">
                <a:tc>
                  <a:txBody>
                    <a:bodyPr/>
                    <a:lstStyle/>
                    <a:p>
                      <a:pPr latinLnBrk="1"/>
                      <a:r>
                        <a:rPr lang="en-US" altLang="ko-KR" b="1" dirty="0"/>
                        <a:t>Contract Term</a:t>
                      </a:r>
                      <a:endParaRPr lang="ko-KR" altLang="en-US" b="1" dirty="0"/>
                    </a:p>
                  </a:txBody>
                  <a:tcPr anchor="ctr"/>
                </a:tc>
                <a:tc>
                  <a:txBody>
                    <a:bodyPr/>
                    <a:lstStyle/>
                    <a:p>
                      <a:pPr latinLnBrk="1"/>
                      <a:r>
                        <a:rPr lang="en-US" altLang="ko-KR" dirty="0"/>
                        <a:t>5 years</a:t>
                      </a:r>
                      <a:endParaRPr lang="ko-KR" altLang="en-US" dirty="0"/>
                    </a:p>
                  </a:txBody>
                  <a:tcPr anchor="ctr"/>
                </a:tc>
                <a:extLst>
                  <a:ext uri="{0D108BD9-81ED-4DB2-BD59-A6C34878D82A}">
                    <a16:rowId xmlns:a16="http://schemas.microsoft.com/office/drawing/2014/main" val="89764045"/>
                  </a:ext>
                </a:extLst>
              </a:tr>
              <a:tr h="685875">
                <a:tc>
                  <a:txBody>
                    <a:bodyPr/>
                    <a:lstStyle/>
                    <a:p>
                      <a:pPr latinLnBrk="1"/>
                      <a:r>
                        <a:rPr lang="en-US" altLang="ko-KR" b="1" dirty="0"/>
                        <a:t>Royalty</a:t>
                      </a:r>
                      <a:r>
                        <a:rPr lang="en-US" altLang="ko-KR" b="1" baseline="0" dirty="0"/>
                        <a:t> </a:t>
                      </a:r>
                      <a:endParaRPr lang="ko-KR" altLang="en-US" b="1" dirty="0"/>
                    </a:p>
                  </a:txBody>
                  <a:tcPr anchor="ctr"/>
                </a:tc>
                <a:tc>
                  <a:txBody>
                    <a:bodyPr/>
                    <a:lstStyle/>
                    <a:p>
                      <a:pPr latinLnBrk="1"/>
                      <a:r>
                        <a:rPr lang="en-US" altLang="ko-KR" dirty="0"/>
                        <a:t>Initial Payment </a:t>
                      </a:r>
                      <a:r>
                        <a:rPr lang="en-US" altLang="ko-KR" baseline="0" dirty="0"/>
                        <a:t>: 140,000,000 won</a:t>
                      </a:r>
                    </a:p>
                    <a:p>
                      <a:pPr latinLnBrk="1"/>
                      <a:r>
                        <a:rPr lang="en-US" altLang="ko-KR" dirty="0"/>
                        <a:t>Fixed Rate : 5% </a:t>
                      </a:r>
                      <a:endParaRPr lang="ko-KR" altLang="en-US" dirty="0"/>
                    </a:p>
                  </a:txBody>
                  <a:tcPr anchor="ctr"/>
                </a:tc>
                <a:extLst>
                  <a:ext uri="{0D108BD9-81ED-4DB2-BD59-A6C34878D82A}">
                    <a16:rowId xmlns:a16="http://schemas.microsoft.com/office/drawing/2014/main" val="2372571646"/>
                  </a:ext>
                </a:extLst>
              </a:tr>
              <a:tr h="685875">
                <a:tc>
                  <a:txBody>
                    <a:bodyPr/>
                    <a:lstStyle/>
                    <a:p>
                      <a:pPr latinLnBrk="1"/>
                      <a:r>
                        <a:rPr lang="en-US" altLang="ko-KR" b="1" dirty="0"/>
                        <a:t>Tuition fee</a:t>
                      </a:r>
                      <a:endParaRPr lang="ko-KR" altLang="en-US" b="1" dirty="0"/>
                    </a:p>
                  </a:txBody>
                  <a:tcPr anchor="ctr"/>
                </a:tc>
                <a:tc>
                  <a:txBody>
                    <a:bodyPr/>
                    <a:lstStyle/>
                    <a:p>
                      <a:pPr latinLnBrk="1"/>
                      <a:r>
                        <a:rPr lang="en-US" altLang="ko-KR" dirty="0"/>
                        <a:t>2 month * 1,000,000 won</a:t>
                      </a:r>
                      <a:endParaRPr lang="ko-KR" altLang="en-US" dirty="0"/>
                    </a:p>
                  </a:txBody>
                  <a:tcPr anchor="ctr"/>
                </a:tc>
                <a:extLst>
                  <a:ext uri="{0D108BD9-81ED-4DB2-BD59-A6C34878D82A}">
                    <a16:rowId xmlns:a16="http://schemas.microsoft.com/office/drawing/2014/main" val="1294256536"/>
                  </a:ext>
                </a:extLst>
              </a:tr>
            </a:tbl>
          </a:graphicData>
        </a:graphic>
      </p:graphicFrame>
      <p:pic>
        <p:nvPicPr>
          <p:cNvPr id="22" name="그림 21">
            <a:extLst>
              <a:ext uri="{FF2B5EF4-FFF2-40B4-BE49-F238E27FC236}">
                <a16:creationId xmlns:a16="http://schemas.microsoft.com/office/drawing/2014/main" id="{D9C20FFA-8A47-444A-8B22-761A0EB24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8368" y="3911192"/>
            <a:ext cx="2110096" cy="2110096"/>
          </a:xfrm>
          <a:prstGeom prst="rect">
            <a:avLst/>
          </a:prstGeom>
        </p:spPr>
      </p:pic>
      <p:sp>
        <p:nvSpPr>
          <p:cNvPr id="34" name="TextBox 33">
            <a:extLst>
              <a:ext uri="{FF2B5EF4-FFF2-40B4-BE49-F238E27FC236}">
                <a16:creationId xmlns:a16="http://schemas.microsoft.com/office/drawing/2014/main" id="{27963AF5-0BB9-4843-B31E-20E943C61F37}"/>
              </a:ext>
            </a:extLst>
          </p:cNvPr>
          <p:cNvSpPr txBox="1"/>
          <p:nvPr/>
        </p:nvSpPr>
        <p:spPr>
          <a:xfrm>
            <a:off x="6156176" y="6309320"/>
            <a:ext cx="2872684" cy="461665"/>
          </a:xfrm>
          <a:prstGeom prst="rect">
            <a:avLst/>
          </a:prstGeom>
          <a:noFill/>
        </p:spPr>
        <p:txBody>
          <a:bodyPr wrap="square" rtlCol="0">
            <a:spAutoFit/>
          </a:bodyPr>
          <a:lstStyle/>
          <a:p>
            <a:r>
              <a:rPr lang="en-US" altLang="ko-KR" sz="2400" b="1" dirty="0">
                <a:latin typeface="Arial Nova" panose="020B0504020202020204" pitchFamily="34" charset="0"/>
              </a:rPr>
              <a:t>[ Facial Detection ]</a:t>
            </a:r>
            <a:endParaRPr lang="ko-KR" altLang="en-US" sz="2400" b="1" dirty="0">
              <a:latin typeface="Arial Nova" panose="020B0504020202020204" pitchFamily="34" charset="0"/>
            </a:endParaRPr>
          </a:p>
        </p:txBody>
      </p:sp>
    </p:spTree>
    <p:extLst>
      <p:ext uri="{BB962C8B-B14F-4D97-AF65-F5344CB8AC3E}">
        <p14:creationId xmlns:p14="http://schemas.microsoft.com/office/powerpoint/2010/main" val="129993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9" name="TextBox 18">
            <a:extLst>
              <a:ext uri="{FF2B5EF4-FFF2-40B4-BE49-F238E27FC236}">
                <a16:creationId xmlns:a16="http://schemas.microsoft.com/office/drawing/2014/main" id="{654F32A9-10BD-47E2-A30B-01E90649237C}"/>
              </a:ext>
            </a:extLst>
          </p:cNvPr>
          <p:cNvSpPr txBox="1"/>
          <p:nvPr/>
        </p:nvSpPr>
        <p:spPr>
          <a:xfrm>
            <a:off x="1063614" y="1405582"/>
            <a:ext cx="7180794" cy="461665"/>
          </a:xfrm>
          <a:prstGeom prst="rect">
            <a:avLst/>
          </a:prstGeom>
          <a:noFill/>
        </p:spPr>
        <p:txBody>
          <a:bodyPr wrap="square" rtlCol="0" anchor="ctr">
            <a:spAutoFit/>
          </a:bodyPr>
          <a:lstStyle/>
          <a:p>
            <a:r>
              <a:rPr lang="en-US" altLang="ko-KR" sz="2400" dirty="0">
                <a:latin typeface="Arial Nova" panose="020B0504020202020204" pitchFamily="34" charset="0"/>
              </a:rPr>
              <a:t>Deep Learning based face detection technology</a:t>
            </a:r>
            <a:endParaRPr lang="ko-KR" altLang="en-US" sz="2400" dirty="0">
              <a:latin typeface="Arial Nova" panose="020B0504020202020204" pitchFamily="34" charset="0"/>
            </a:endParaRPr>
          </a:p>
        </p:txBody>
      </p:sp>
      <p:sp>
        <p:nvSpPr>
          <p:cNvPr id="20" name="TextBox 19">
            <a:extLst>
              <a:ext uri="{FF2B5EF4-FFF2-40B4-BE49-F238E27FC236}">
                <a16:creationId xmlns:a16="http://schemas.microsoft.com/office/drawing/2014/main" id="{E27C02B7-B5C7-4CF6-99D3-979869708B2B}"/>
              </a:ext>
            </a:extLst>
          </p:cNvPr>
          <p:cNvSpPr txBox="1"/>
          <p:nvPr/>
        </p:nvSpPr>
        <p:spPr>
          <a:xfrm>
            <a:off x="1063614" y="5149641"/>
            <a:ext cx="7020410"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Arial Nova" panose="020B0504020202020204" pitchFamily="34" charset="0"/>
              </a:rPr>
              <a:t>Creating a learning model from learning image database</a:t>
            </a:r>
          </a:p>
          <a:p>
            <a:pPr marL="342900" indent="-342900">
              <a:buFont typeface="Arial" panose="020B0604020202020204" pitchFamily="34" charset="0"/>
              <a:buChar char="•"/>
            </a:pPr>
            <a:r>
              <a:rPr lang="en-US" altLang="ko-KR" sz="2000" dirty="0">
                <a:latin typeface="Arial Nova" panose="020B0504020202020204" pitchFamily="34" charset="0"/>
              </a:rPr>
              <a:t>Detecting not only face but also face of various angle</a:t>
            </a:r>
          </a:p>
          <a:p>
            <a:pPr marL="342900" indent="-342900">
              <a:buFont typeface="Arial" panose="020B0604020202020204" pitchFamily="34" charset="0"/>
              <a:buChar char="•"/>
            </a:pPr>
            <a:r>
              <a:rPr lang="en-US" altLang="ko-KR" sz="2000" dirty="0">
                <a:latin typeface="Arial Nova" panose="020B0504020202020204" pitchFamily="34" charset="0"/>
              </a:rPr>
              <a:t>Complementing low detection rate of side face</a:t>
            </a:r>
          </a:p>
        </p:txBody>
      </p:sp>
      <p:graphicFrame>
        <p:nvGraphicFramePr>
          <p:cNvPr id="21" name="표 20">
            <a:extLst>
              <a:ext uri="{FF2B5EF4-FFF2-40B4-BE49-F238E27FC236}">
                <a16:creationId xmlns:a16="http://schemas.microsoft.com/office/drawing/2014/main" id="{5B1D882F-8DAF-4AC7-846E-B8AFD02D7B06}"/>
              </a:ext>
            </a:extLst>
          </p:cNvPr>
          <p:cNvGraphicFramePr>
            <a:graphicFrameLocks noGrp="1"/>
          </p:cNvGraphicFramePr>
          <p:nvPr>
            <p:extLst/>
          </p:nvPr>
        </p:nvGraphicFramePr>
        <p:xfrm>
          <a:off x="1104159" y="2133712"/>
          <a:ext cx="6116178" cy="2718239"/>
        </p:xfrm>
        <a:graphic>
          <a:graphicData uri="http://schemas.openxmlformats.org/drawingml/2006/table">
            <a:tbl>
              <a:tblPr firstRow="1" bandRow="1">
                <a:tableStyleId>{5940675A-B579-460E-94D1-54222C63F5DA}</a:tableStyleId>
              </a:tblPr>
              <a:tblGrid>
                <a:gridCol w="2232248">
                  <a:extLst>
                    <a:ext uri="{9D8B030D-6E8A-4147-A177-3AD203B41FA5}">
                      <a16:colId xmlns:a16="http://schemas.microsoft.com/office/drawing/2014/main" val="384137160"/>
                    </a:ext>
                  </a:extLst>
                </a:gridCol>
                <a:gridCol w="3883930">
                  <a:extLst>
                    <a:ext uri="{9D8B030D-6E8A-4147-A177-3AD203B41FA5}">
                      <a16:colId xmlns:a16="http://schemas.microsoft.com/office/drawing/2014/main" val="2083410988"/>
                    </a:ext>
                  </a:extLst>
                </a:gridCol>
              </a:tblGrid>
              <a:tr h="660614">
                <a:tc>
                  <a:txBody>
                    <a:bodyPr/>
                    <a:lstStyle/>
                    <a:p>
                      <a:pPr latinLnBrk="1"/>
                      <a:r>
                        <a:rPr lang="en-US" altLang="ko-KR" b="1" dirty="0"/>
                        <a:t>Permission Range</a:t>
                      </a:r>
                      <a:endParaRPr lang="ko-KR" altLang="en-US" b="1" dirty="0"/>
                    </a:p>
                  </a:txBody>
                  <a:tcPr anchor="ctr"/>
                </a:tc>
                <a:tc>
                  <a:txBody>
                    <a:bodyPr/>
                    <a:lstStyle/>
                    <a:p>
                      <a:pPr latinLnBrk="1"/>
                      <a:r>
                        <a:rPr lang="en-US" altLang="ko-KR" dirty="0"/>
                        <a:t>Non-exclusive commercial license</a:t>
                      </a:r>
                      <a:endParaRPr lang="ko-KR" altLang="en-US" dirty="0"/>
                    </a:p>
                  </a:txBody>
                  <a:tcPr anchor="ctr"/>
                </a:tc>
                <a:extLst>
                  <a:ext uri="{0D108BD9-81ED-4DB2-BD59-A6C34878D82A}">
                    <a16:rowId xmlns:a16="http://schemas.microsoft.com/office/drawing/2014/main" val="1584761116"/>
                  </a:ext>
                </a:extLst>
              </a:tr>
              <a:tr h="685875">
                <a:tc>
                  <a:txBody>
                    <a:bodyPr/>
                    <a:lstStyle/>
                    <a:p>
                      <a:pPr latinLnBrk="1"/>
                      <a:r>
                        <a:rPr lang="en-US" altLang="ko-KR" b="1" dirty="0"/>
                        <a:t>Contract Term</a:t>
                      </a:r>
                      <a:endParaRPr lang="ko-KR" altLang="en-US" b="1" dirty="0"/>
                    </a:p>
                  </a:txBody>
                  <a:tcPr anchor="ctr"/>
                </a:tc>
                <a:tc>
                  <a:txBody>
                    <a:bodyPr/>
                    <a:lstStyle/>
                    <a:p>
                      <a:pPr latinLnBrk="1"/>
                      <a:r>
                        <a:rPr lang="en-US" altLang="ko-KR" dirty="0"/>
                        <a:t>5 years</a:t>
                      </a:r>
                      <a:endParaRPr lang="ko-KR" altLang="en-US" dirty="0"/>
                    </a:p>
                  </a:txBody>
                  <a:tcPr anchor="ctr"/>
                </a:tc>
                <a:extLst>
                  <a:ext uri="{0D108BD9-81ED-4DB2-BD59-A6C34878D82A}">
                    <a16:rowId xmlns:a16="http://schemas.microsoft.com/office/drawing/2014/main" val="89764045"/>
                  </a:ext>
                </a:extLst>
              </a:tr>
              <a:tr h="685875">
                <a:tc>
                  <a:txBody>
                    <a:bodyPr/>
                    <a:lstStyle/>
                    <a:p>
                      <a:pPr latinLnBrk="1"/>
                      <a:r>
                        <a:rPr lang="en-US" altLang="ko-KR" b="1" dirty="0"/>
                        <a:t>Royalty</a:t>
                      </a:r>
                      <a:r>
                        <a:rPr lang="en-US" altLang="ko-KR" b="1" baseline="0" dirty="0"/>
                        <a:t> </a:t>
                      </a:r>
                      <a:endParaRPr lang="ko-KR" altLang="en-US" b="1" dirty="0"/>
                    </a:p>
                  </a:txBody>
                  <a:tcPr anchor="ctr"/>
                </a:tc>
                <a:tc>
                  <a:txBody>
                    <a:bodyPr/>
                    <a:lstStyle/>
                    <a:p>
                      <a:pPr latinLnBrk="1"/>
                      <a:r>
                        <a:rPr lang="en-US" altLang="ko-KR" dirty="0"/>
                        <a:t>Initial Payment </a:t>
                      </a:r>
                      <a:r>
                        <a:rPr lang="en-US" altLang="ko-KR" baseline="0" dirty="0"/>
                        <a:t>: 80,000,000 won</a:t>
                      </a:r>
                    </a:p>
                    <a:p>
                      <a:pPr latinLnBrk="1"/>
                      <a:r>
                        <a:rPr lang="en-US" altLang="ko-KR" dirty="0"/>
                        <a:t>Fixed Rate : 5% </a:t>
                      </a:r>
                      <a:endParaRPr lang="ko-KR" altLang="en-US" dirty="0"/>
                    </a:p>
                  </a:txBody>
                  <a:tcPr anchor="ctr"/>
                </a:tc>
                <a:extLst>
                  <a:ext uri="{0D108BD9-81ED-4DB2-BD59-A6C34878D82A}">
                    <a16:rowId xmlns:a16="http://schemas.microsoft.com/office/drawing/2014/main" val="2372571646"/>
                  </a:ext>
                </a:extLst>
              </a:tr>
              <a:tr h="685875">
                <a:tc>
                  <a:txBody>
                    <a:bodyPr/>
                    <a:lstStyle/>
                    <a:p>
                      <a:pPr latinLnBrk="1"/>
                      <a:r>
                        <a:rPr lang="en-US" altLang="ko-KR" b="1" dirty="0"/>
                        <a:t>Tuition fee</a:t>
                      </a:r>
                      <a:endParaRPr lang="ko-KR" altLang="en-US" b="1" dirty="0"/>
                    </a:p>
                  </a:txBody>
                  <a:tcPr anchor="ctr"/>
                </a:tc>
                <a:tc>
                  <a:txBody>
                    <a:bodyPr/>
                    <a:lstStyle/>
                    <a:p>
                      <a:pPr latinLnBrk="1"/>
                      <a:r>
                        <a:rPr lang="en-US" altLang="ko-KR" dirty="0"/>
                        <a:t>2 month</a:t>
                      </a:r>
                      <a:r>
                        <a:rPr lang="en-US" altLang="ko-KR" baseline="0" dirty="0"/>
                        <a:t> * 760,000 won</a:t>
                      </a:r>
                      <a:endParaRPr lang="ko-KR" altLang="en-US" dirty="0"/>
                    </a:p>
                  </a:txBody>
                  <a:tcPr anchor="ctr"/>
                </a:tc>
                <a:extLst>
                  <a:ext uri="{0D108BD9-81ED-4DB2-BD59-A6C34878D82A}">
                    <a16:rowId xmlns:a16="http://schemas.microsoft.com/office/drawing/2014/main" val="1294256536"/>
                  </a:ext>
                </a:extLst>
              </a:tr>
            </a:tbl>
          </a:graphicData>
        </a:graphic>
      </p:graphicFrame>
      <p:sp>
        <p:nvSpPr>
          <p:cNvPr id="2" name="TextBox 1">
            <a:extLst>
              <a:ext uri="{FF2B5EF4-FFF2-40B4-BE49-F238E27FC236}">
                <a16:creationId xmlns:a16="http://schemas.microsoft.com/office/drawing/2014/main" id="{45B638AD-913B-4809-8782-810D221B8F73}"/>
              </a:ext>
            </a:extLst>
          </p:cNvPr>
          <p:cNvSpPr txBox="1"/>
          <p:nvPr/>
        </p:nvSpPr>
        <p:spPr>
          <a:xfrm>
            <a:off x="6156176" y="6309320"/>
            <a:ext cx="2872684" cy="461665"/>
          </a:xfrm>
          <a:prstGeom prst="rect">
            <a:avLst/>
          </a:prstGeom>
          <a:noFill/>
        </p:spPr>
        <p:txBody>
          <a:bodyPr wrap="square" rtlCol="0">
            <a:spAutoFit/>
          </a:bodyPr>
          <a:lstStyle/>
          <a:p>
            <a:r>
              <a:rPr lang="en-US" altLang="ko-KR" sz="2400" b="1" dirty="0">
                <a:latin typeface="Arial Nova" panose="020B0504020202020204" pitchFamily="34" charset="0"/>
              </a:rPr>
              <a:t>[ Facial Detection ]</a:t>
            </a:r>
            <a:endParaRPr lang="ko-KR" altLang="en-US" sz="2400" b="1" dirty="0">
              <a:latin typeface="Arial Nova" panose="020B0504020202020204" pitchFamily="34" charset="0"/>
            </a:endParaRPr>
          </a:p>
        </p:txBody>
      </p:sp>
      <p:sp>
        <p:nvSpPr>
          <p:cNvPr id="16" name="TextBox 15">
            <a:extLst>
              <a:ext uri="{FF2B5EF4-FFF2-40B4-BE49-F238E27FC236}">
                <a16:creationId xmlns:a16="http://schemas.microsoft.com/office/drawing/2014/main" id="{ECCDF9D7-656C-48A1-857B-F85C2E95BF0E}"/>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Tree>
    <p:extLst>
      <p:ext uri="{BB962C8B-B14F-4D97-AF65-F5344CB8AC3E}">
        <p14:creationId xmlns:p14="http://schemas.microsoft.com/office/powerpoint/2010/main" val="40696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9" name="TextBox 18">
            <a:extLst>
              <a:ext uri="{FF2B5EF4-FFF2-40B4-BE49-F238E27FC236}">
                <a16:creationId xmlns:a16="http://schemas.microsoft.com/office/drawing/2014/main" id="{654F32A9-10BD-47E2-A30B-01E90649237C}"/>
              </a:ext>
            </a:extLst>
          </p:cNvPr>
          <p:cNvSpPr txBox="1"/>
          <p:nvPr/>
        </p:nvSpPr>
        <p:spPr>
          <a:xfrm>
            <a:off x="1063614" y="1484784"/>
            <a:ext cx="7595130" cy="461665"/>
          </a:xfrm>
          <a:prstGeom prst="rect">
            <a:avLst/>
          </a:prstGeom>
          <a:noFill/>
        </p:spPr>
        <p:txBody>
          <a:bodyPr wrap="square" rtlCol="0" anchor="ctr">
            <a:spAutoFit/>
          </a:bodyPr>
          <a:lstStyle/>
          <a:p>
            <a:r>
              <a:rPr lang="en-US" altLang="ko-KR" sz="2400" dirty="0">
                <a:latin typeface="Arial Nova" panose="020B0504020202020204" pitchFamily="34" charset="0"/>
              </a:rPr>
              <a:t>Artificial marker based location recognition technology</a:t>
            </a:r>
            <a:endParaRPr lang="ko-KR" altLang="en-US" sz="2400" dirty="0">
              <a:latin typeface="Arial Nova" panose="020B0504020202020204" pitchFamily="34" charset="0"/>
            </a:endParaRPr>
          </a:p>
        </p:txBody>
      </p:sp>
      <p:sp>
        <p:nvSpPr>
          <p:cNvPr id="20" name="TextBox 19">
            <a:extLst>
              <a:ext uri="{FF2B5EF4-FFF2-40B4-BE49-F238E27FC236}">
                <a16:creationId xmlns:a16="http://schemas.microsoft.com/office/drawing/2014/main" id="{E27C02B7-B5C7-4CF6-99D3-979869708B2B}"/>
              </a:ext>
            </a:extLst>
          </p:cNvPr>
          <p:cNvSpPr txBox="1"/>
          <p:nvPr/>
        </p:nvSpPr>
        <p:spPr>
          <a:xfrm>
            <a:off x="1063614" y="5149641"/>
            <a:ext cx="7297894"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Arial Nova" panose="020B0504020202020204" pitchFamily="34" charset="0"/>
              </a:rPr>
              <a:t>Attaching an artificially created marker to the environment</a:t>
            </a:r>
          </a:p>
          <a:p>
            <a:pPr marL="342900" indent="-342900">
              <a:buFont typeface="Arial" panose="020B0604020202020204" pitchFamily="34" charset="0"/>
              <a:buChar char="•"/>
            </a:pPr>
            <a:r>
              <a:rPr lang="en-US" altLang="ko-KR" sz="2000" dirty="0">
                <a:latin typeface="Arial Nova" panose="020B0504020202020204" pitchFamily="34" charset="0"/>
              </a:rPr>
              <a:t>Recognizing by camera image to locate the moving object</a:t>
            </a:r>
          </a:p>
        </p:txBody>
      </p:sp>
      <p:graphicFrame>
        <p:nvGraphicFramePr>
          <p:cNvPr id="21" name="표 20">
            <a:extLst>
              <a:ext uri="{FF2B5EF4-FFF2-40B4-BE49-F238E27FC236}">
                <a16:creationId xmlns:a16="http://schemas.microsoft.com/office/drawing/2014/main" id="{5B1D882F-8DAF-4AC7-846E-B8AFD02D7B06}"/>
              </a:ext>
            </a:extLst>
          </p:cNvPr>
          <p:cNvGraphicFramePr>
            <a:graphicFrameLocks noGrp="1"/>
          </p:cNvGraphicFramePr>
          <p:nvPr>
            <p:extLst/>
          </p:nvPr>
        </p:nvGraphicFramePr>
        <p:xfrm>
          <a:off x="1104159" y="2133712"/>
          <a:ext cx="6116178" cy="2718239"/>
        </p:xfrm>
        <a:graphic>
          <a:graphicData uri="http://schemas.openxmlformats.org/drawingml/2006/table">
            <a:tbl>
              <a:tblPr firstRow="1" bandRow="1">
                <a:tableStyleId>{5940675A-B579-460E-94D1-54222C63F5DA}</a:tableStyleId>
              </a:tblPr>
              <a:tblGrid>
                <a:gridCol w="2232248">
                  <a:extLst>
                    <a:ext uri="{9D8B030D-6E8A-4147-A177-3AD203B41FA5}">
                      <a16:colId xmlns:a16="http://schemas.microsoft.com/office/drawing/2014/main" val="384137160"/>
                    </a:ext>
                  </a:extLst>
                </a:gridCol>
                <a:gridCol w="3883930">
                  <a:extLst>
                    <a:ext uri="{9D8B030D-6E8A-4147-A177-3AD203B41FA5}">
                      <a16:colId xmlns:a16="http://schemas.microsoft.com/office/drawing/2014/main" val="2083410988"/>
                    </a:ext>
                  </a:extLst>
                </a:gridCol>
              </a:tblGrid>
              <a:tr h="660614">
                <a:tc>
                  <a:txBody>
                    <a:bodyPr/>
                    <a:lstStyle/>
                    <a:p>
                      <a:pPr latinLnBrk="1"/>
                      <a:r>
                        <a:rPr lang="en-US" altLang="ko-KR" b="1" dirty="0"/>
                        <a:t>Permission Range</a:t>
                      </a:r>
                      <a:endParaRPr lang="ko-KR" altLang="en-US" b="1" dirty="0"/>
                    </a:p>
                  </a:txBody>
                  <a:tcPr anchor="ctr"/>
                </a:tc>
                <a:tc>
                  <a:txBody>
                    <a:bodyPr/>
                    <a:lstStyle/>
                    <a:p>
                      <a:pPr latinLnBrk="1"/>
                      <a:r>
                        <a:rPr lang="en-US" altLang="ko-KR" dirty="0"/>
                        <a:t>Non-exclusive commercial license</a:t>
                      </a:r>
                      <a:endParaRPr lang="ko-KR" altLang="en-US" dirty="0"/>
                    </a:p>
                  </a:txBody>
                  <a:tcPr anchor="ctr"/>
                </a:tc>
                <a:extLst>
                  <a:ext uri="{0D108BD9-81ED-4DB2-BD59-A6C34878D82A}">
                    <a16:rowId xmlns:a16="http://schemas.microsoft.com/office/drawing/2014/main" val="1584761116"/>
                  </a:ext>
                </a:extLst>
              </a:tr>
              <a:tr h="685875">
                <a:tc>
                  <a:txBody>
                    <a:bodyPr/>
                    <a:lstStyle/>
                    <a:p>
                      <a:pPr latinLnBrk="1"/>
                      <a:r>
                        <a:rPr lang="en-US" altLang="ko-KR" b="1" dirty="0"/>
                        <a:t>Contract Term</a:t>
                      </a:r>
                      <a:endParaRPr lang="ko-KR" altLang="en-US" b="1" dirty="0"/>
                    </a:p>
                  </a:txBody>
                  <a:tcPr anchor="ctr"/>
                </a:tc>
                <a:tc>
                  <a:txBody>
                    <a:bodyPr/>
                    <a:lstStyle/>
                    <a:p>
                      <a:pPr latinLnBrk="1"/>
                      <a:r>
                        <a:rPr lang="en-US" altLang="ko-KR" dirty="0"/>
                        <a:t>5 years</a:t>
                      </a:r>
                      <a:endParaRPr lang="ko-KR" altLang="en-US" dirty="0"/>
                    </a:p>
                  </a:txBody>
                  <a:tcPr anchor="ctr"/>
                </a:tc>
                <a:extLst>
                  <a:ext uri="{0D108BD9-81ED-4DB2-BD59-A6C34878D82A}">
                    <a16:rowId xmlns:a16="http://schemas.microsoft.com/office/drawing/2014/main" val="89764045"/>
                  </a:ext>
                </a:extLst>
              </a:tr>
              <a:tr h="685875">
                <a:tc>
                  <a:txBody>
                    <a:bodyPr/>
                    <a:lstStyle/>
                    <a:p>
                      <a:pPr latinLnBrk="1"/>
                      <a:r>
                        <a:rPr lang="en-US" altLang="ko-KR" b="1" dirty="0"/>
                        <a:t>Royalty</a:t>
                      </a:r>
                      <a:r>
                        <a:rPr lang="en-US" altLang="ko-KR" b="1" baseline="0" dirty="0"/>
                        <a:t> </a:t>
                      </a:r>
                      <a:endParaRPr lang="ko-KR" altLang="en-US" b="1" dirty="0"/>
                    </a:p>
                  </a:txBody>
                  <a:tcPr anchor="ctr"/>
                </a:tc>
                <a:tc>
                  <a:txBody>
                    <a:bodyPr/>
                    <a:lstStyle/>
                    <a:p>
                      <a:pPr latinLnBrk="1"/>
                      <a:r>
                        <a:rPr lang="en-US" altLang="ko-KR" dirty="0"/>
                        <a:t>Initial Payment </a:t>
                      </a:r>
                      <a:r>
                        <a:rPr lang="en-US" altLang="ko-KR" baseline="0" dirty="0"/>
                        <a:t>: 40,000,000 won</a:t>
                      </a:r>
                    </a:p>
                    <a:p>
                      <a:pPr latinLnBrk="1"/>
                      <a:r>
                        <a:rPr lang="en-US" altLang="ko-KR" dirty="0"/>
                        <a:t>Fixed Rate : 5% </a:t>
                      </a:r>
                      <a:endParaRPr lang="ko-KR" altLang="en-US" dirty="0"/>
                    </a:p>
                  </a:txBody>
                  <a:tcPr anchor="ctr"/>
                </a:tc>
                <a:extLst>
                  <a:ext uri="{0D108BD9-81ED-4DB2-BD59-A6C34878D82A}">
                    <a16:rowId xmlns:a16="http://schemas.microsoft.com/office/drawing/2014/main" val="2372571646"/>
                  </a:ext>
                </a:extLst>
              </a:tr>
              <a:tr h="685875">
                <a:tc>
                  <a:txBody>
                    <a:bodyPr/>
                    <a:lstStyle/>
                    <a:p>
                      <a:pPr latinLnBrk="1"/>
                      <a:r>
                        <a:rPr lang="en-US" altLang="ko-KR" b="1" dirty="0"/>
                        <a:t>Tuition fee</a:t>
                      </a:r>
                      <a:endParaRPr lang="ko-KR" altLang="en-US" b="1" dirty="0"/>
                    </a:p>
                  </a:txBody>
                  <a:tcPr anchor="ctr"/>
                </a:tc>
                <a:tc>
                  <a:txBody>
                    <a:bodyPr/>
                    <a:lstStyle/>
                    <a:p>
                      <a:pPr latinLnBrk="1"/>
                      <a:r>
                        <a:rPr lang="en-US" altLang="ko-KR" dirty="0"/>
                        <a:t>2 month</a:t>
                      </a:r>
                      <a:r>
                        <a:rPr lang="en-US" altLang="ko-KR" baseline="0" dirty="0"/>
                        <a:t> * 856,800 won</a:t>
                      </a:r>
                      <a:endParaRPr lang="ko-KR" altLang="en-US" dirty="0"/>
                    </a:p>
                  </a:txBody>
                  <a:tcPr anchor="ctr"/>
                </a:tc>
                <a:extLst>
                  <a:ext uri="{0D108BD9-81ED-4DB2-BD59-A6C34878D82A}">
                    <a16:rowId xmlns:a16="http://schemas.microsoft.com/office/drawing/2014/main" val="1294256536"/>
                  </a:ext>
                </a:extLst>
              </a:tr>
            </a:tbl>
          </a:graphicData>
        </a:graphic>
      </p:graphicFrame>
      <p:sp>
        <p:nvSpPr>
          <p:cNvPr id="2" name="TextBox 1">
            <a:extLst>
              <a:ext uri="{FF2B5EF4-FFF2-40B4-BE49-F238E27FC236}">
                <a16:creationId xmlns:a16="http://schemas.microsoft.com/office/drawing/2014/main" id="{45B638AD-913B-4809-8782-810D221B8F73}"/>
              </a:ext>
            </a:extLst>
          </p:cNvPr>
          <p:cNvSpPr txBox="1"/>
          <p:nvPr/>
        </p:nvSpPr>
        <p:spPr>
          <a:xfrm>
            <a:off x="5561936" y="6309320"/>
            <a:ext cx="3466924" cy="461665"/>
          </a:xfrm>
          <a:prstGeom prst="rect">
            <a:avLst/>
          </a:prstGeom>
          <a:noFill/>
        </p:spPr>
        <p:txBody>
          <a:bodyPr wrap="square" rtlCol="0">
            <a:spAutoFit/>
          </a:bodyPr>
          <a:lstStyle/>
          <a:p>
            <a:r>
              <a:rPr lang="en-US" altLang="ko-KR" sz="2400" b="1" dirty="0">
                <a:latin typeface="Arial Nova" panose="020B0504020202020204" pitchFamily="34" charset="0"/>
              </a:rPr>
              <a:t>[ Location recognition ]</a:t>
            </a:r>
            <a:endParaRPr lang="ko-KR" altLang="en-US" sz="2400" b="1" dirty="0">
              <a:latin typeface="Arial Nova" panose="020B0504020202020204" pitchFamily="34" charset="0"/>
            </a:endParaRPr>
          </a:p>
        </p:txBody>
      </p:sp>
      <p:sp>
        <p:nvSpPr>
          <p:cNvPr id="16" name="TextBox 15">
            <a:extLst>
              <a:ext uri="{FF2B5EF4-FFF2-40B4-BE49-F238E27FC236}">
                <a16:creationId xmlns:a16="http://schemas.microsoft.com/office/drawing/2014/main" id="{623E2DDF-B614-4CE9-9DB7-EE9F9F628EC2}"/>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Tree>
    <p:extLst>
      <p:ext uri="{BB962C8B-B14F-4D97-AF65-F5344CB8AC3E}">
        <p14:creationId xmlns:p14="http://schemas.microsoft.com/office/powerpoint/2010/main" val="17482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9" name="TextBox 18">
            <a:extLst>
              <a:ext uri="{FF2B5EF4-FFF2-40B4-BE49-F238E27FC236}">
                <a16:creationId xmlns:a16="http://schemas.microsoft.com/office/drawing/2014/main" id="{654F32A9-10BD-47E2-A30B-01E90649237C}"/>
              </a:ext>
            </a:extLst>
          </p:cNvPr>
          <p:cNvSpPr txBox="1"/>
          <p:nvPr/>
        </p:nvSpPr>
        <p:spPr>
          <a:xfrm>
            <a:off x="899592" y="1455167"/>
            <a:ext cx="8179934" cy="461665"/>
          </a:xfrm>
          <a:prstGeom prst="rect">
            <a:avLst/>
          </a:prstGeom>
          <a:noFill/>
        </p:spPr>
        <p:txBody>
          <a:bodyPr wrap="square" rtlCol="0" anchor="ctr">
            <a:spAutoFit/>
          </a:bodyPr>
          <a:lstStyle/>
          <a:p>
            <a:r>
              <a:rPr lang="en-US" altLang="ko-KR" sz="2400" dirty="0">
                <a:latin typeface="Arial Nova" panose="020B0504020202020204" pitchFamily="34" charset="0"/>
              </a:rPr>
              <a:t>Long/near sensor fusion-based user interaction technology</a:t>
            </a:r>
            <a:endParaRPr lang="ko-KR" altLang="en-US" sz="2400" dirty="0">
              <a:latin typeface="Arial Nova" panose="020B0504020202020204" pitchFamily="34" charset="0"/>
            </a:endParaRPr>
          </a:p>
        </p:txBody>
      </p:sp>
      <p:sp>
        <p:nvSpPr>
          <p:cNvPr id="20" name="TextBox 19">
            <a:extLst>
              <a:ext uri="{FF2B5EF4-FFF2-40B4-BE49-F238E27FC236}">
                <a16:creationId xmlns:a16="http://schemas.microsoft.com/office/drawing/2014/main" id="{E27C02B7-B5C7-4CF6-99D3-979869708B2B}"/>
              </a:ext>
            </a:extLst>
          </p:cNvPr>
          <p:cNvSpPr txBox="1"/>
          <p:nvPr/>
        </p:nvSpPr>
        <p:spPr>
          <a:xfrm>
            <a:off x="1063614" y="5149641"/>
            <a:ext cx="7875526"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Arial Nova" panose="020B0504020202020204" pitchFamily="34" charset="0"/>
              </a:rPr>
              <a:t>Use a both long range and short range sensors</a:t>
            </a:r>
          </a:p>
          <a:p>
            <a:pPr marL="342900" indent="-342900">
              <a:buFont typeface="Arial" panose="020B0604020202020204" pitchFamily="34" charset="0"/>
              <a:buChar char="•"/>
            </a:pPr>
            <a:r>
              <a:rPr lang="en-US" altLang="ko-KR" sz="2000" dirty="0">
                <a:latin typeface="Arial Nova" panose="020B0504020202020204" pitchFamily="34" charset="0"/>
              </a:rPr>
              <a:t>Tracking of the whole body and hand joints of multiple users</a:t>
            </a:r>
          </a:p>
          <a:p>
            <a:pPr marL="342900" indent="-342900">
              <a:buFont typeface="Arial" panose="020B0604020202020204" pitchFamily="34" charset="0"/>
              <a:buChar char="•"/>
            </a:pPr>
            <a:r>
              <a:rPr lang="en-US" altLang="ko-KR" sz="2000" dirty="0">
                <a:latin typeface="Arial Nova" panose="020B0504020202020204" pitchFamily="34" charset="0"/>
              </a:rPr>
              <a:t>Recognizing accurate and diverse movements</a:t>
            </a:r>
          </a:p>
        </p:txBody>
      </p:sp>
      <p:graphicFrame>
        <p:nvGraphicFramePr>
          <p:cNvPr id="21" name="표 20">
            <a:extLst>
              <a:ext uri="{FF2B5EF4-FFF2-40B4-BE49-F238E27FC236}">
                <a16:creationId xmlns:a16="http://schemas.microsoft.com/office/drawing/2014/main" id="{5B1D882F-8DAF-4AC7-846E-B8AFD02D7B06}"/>
              </a:ext>
            </a:extLst>
          </p:cNvPr>
          <p:cNvGraphicFramePr>
            <a:graphicFrameLocks noGrp="1"/>
          </p:cNvGraphicFramePr>
          <p:nvPr>
            <p:extLst/>
          </p:nvPr>
        </p:nvGraphicFramePr>
        <p:xfrm>
          <a:off x="1104159" y="2133712"/>
          <a:ext cx="6116178" cy="2718239"/>
        </p:xfrm>
        <a:graphic>
          <a:graphicData uri="http://schemas.openxmlformats.org/drawingml/2006/table">
            <a:tbl>
              <a:tblPr firstRow="1" bandRow="1">
                <a:tableStyleId>{5940675A-B579-460E-94D1-54222C63F5DA}</a:tableStyleId>
              </a:tblPr>
              <a:tblGrid>
                <a:gridCol w="2232248">
                  <a:extLst>
                    <a:ext uri="{9D8B030D-6E8A-4147-A177-3AD203B41FA5}">
                      <a16:colId xmlns:a16="http://schemas.microsoft.com/office/drawing/2014/main" val="384137160"/>
                    </a:ext>
                  </a:extLst>
                </a:gridCol>
                <a:gridCol w="3883930">
                  <a:extLst>
                    <a:ext uri="{9D8B030D-6E8A-4147-A177-3AD203B41FA5}">
                      <a16:colId xmlns:a16="http://schemas.microsoft.com/office/drawing/2014/main" val="2083410988"/>
                    </a:ext>
                  </a:extLst>
                </a:gridCol>
              </a:tblGrid>
              <a:tr h="660614">
                <a:tc>
                  <a:txBody>
                    <a:bodyPr/>
                    <a:lstStyle/>
                    <a:p>
                      <a:pPr latinLnBrk="1"/>
                      <a:r>
                        <a:rPr lang="en-US" altLang="ko-KR" b="1" dirty="0"/>
                        <a:t>Permission Range</a:t>
                      </a:r>
                      <a:endParaRPr lang="ko-KR" altLang="en-US" b="1" dirty="0"/>
                    </a:p>
                  </a:txBody>
                  <a:tcPr anchor="ctr"/>
                </a:tc>
                <a:tc>
                  <a:txBody>
                    <a:bodyPr/>
                    <a:lstStyle/>
                    <a:p>
                      <a:pPr latinLnBrk="1"/>
                      <a:r>
                        <a:rPr lang="en-US" altLang="ko-KR" dirty="0"/>
                        <a:t>Non-exclusive commercial license</a:t>
                      </a:r>
                      <a:endParaRPr lang="ko-KR" altLang="en-US" dirty="0"/>
                    </a:p>
                  </a:txBody>
                  <a:tcPr anchor="ctr"/>
                </a:tc>
                <a:extLst>
                  <a:ext uri="{0D108BD9-81ED-4DB2-BD59-A6C34878D82A}">
                    <a16:rowId xmlns:a16="http://schemas.microsoft.com/office/drawing/2014/main" val="1584761116"/>
                  </a:ext>
                </a:extLst>
              </a:tr>
              <a:tr h="685875">
                <a:tc>
                  <a:txBody>
                    <a:bodyPr/>
                    <a:lstStyle/>
                    <a:p>
                      <a:pPr latinLnBrk="1"/>
                      <a:r>
                        <a:rPr lang="en-US" altLang="ko-KR" b="1" dirty="0"/>
                        <a:t>Contract Term</a:t>
                      </a:r>
                      <a:endParaRPr lang="ko-KR" altLang="en-US" b="1" dirty="0"/>
                    </a:p>
                  </a:txBody>
                  <a:tcPr anchor="ctr"/>
                </a:tc>
                <a:tc>
                  <a:txBody>
                    <a:bodyPr/>
                    <a:lstStyle/>
                    <a:p>
                      <a:pPr latinLnBrk="1"/>
                      <a:r>
                        <a:rPr lang="en-US" altLang="ko-KR" dirty="0"/>
                        <a:t>5 years</a:t>
                      </a:r>
                      <a:endParaRPr lang="ko-KR" altLang="en-US" dirty="0"/>
                    </a:p>
                  </a:txBody>
                  <a:tcPr anchor="ctr"/>
                </a:tc>
                <a:extLst>
                  <a:ext uri="{0D108BD9-81ED-4DB2-BD59-A6C34878D82A}">
                    <a16:rowId xmlns:a16="http://schemas.microsoft.com/office/drawing/2014/main" val="89764045"/>
                  </a:ext>
                </a:extLst>
              </a:tr>
              <a:tr h="685875">
                <a:tc>
                  <a:txBody>
                    <a:bodyPr/>
                    <a:lstStyle/>
                    <a:p>
                      <a:pPr latinLnBrk="1"/>
                      <a:r>
                        <a:rPr lang="en-US" altLang="ko-KR" b="1" dirty="0"/>
                        <a:t>Royalty</a:t>
                      </a:r>
                      <a:r>
                        <a:rPr lang="en-US" altLang="ko-KR" b="1" baseline="0" dirty="0"/>
                        <a:t> </a:t>
                      </a:r>
                      <a:endParaRPr lang="ko-KR" altLang="en-US" b="1" dirty="0"/>
                    </a:p>
                  </a:txBody>
                  <a:tcPr anchor="ctr"/>
                </a:tc>
                <a:tc>
                  <a:txBody>
                    <a:bodyPr/>
                    <a:lstStyle/>
                    <a:p>
                      <a:pPr latinLnBrk="1"/>
                      <a:r>
                        <a:rPr lang="en-US" altLang="ko-KR" dirty="0"/>
                        <a:t>Initial Payment </a:t>
                      </a:r>
                      <a:r>
                        <a:rPr lang="en-US" altLang="ko-KR" baseline="0" dirty="0"/>
                        <a:t>: 100,000,000 won</a:t>
                      </a:r>
                    </a:p>
                    <a:p>
                      <a:pPr latinLnBrk="1"/>
                      <a:r>
                        <a:rPr lang="en-US" altLang="ko-KR" dirty="0"/>
                        <a:t>Fixed Rate : 5% </a:t>
                      </a:r>
                      <a:endParaRPr lang="ko-KR" altLang="en-US" dirty="0"/>
                    </a:p>
                  </a:txBody>
                  <a:tcPr anchor="ctr"/>
                </a:tc>
                <a:extLst>
                  <a:ext uri="{0D108BD9-81ED-4DB2-BD59-A6C34878D82A}">
                    <a16:rowId xmlns:a16="http://schemas.microsoft.com/office/drawing/2014/main" val="2372571646"/>
                  </a:ext>
                </a:extLst>
              </a:tr>
              <a:tr h="685875">
                <a:tc>
                  <a:txBody>
                    <a:bodyPr/>
                    <a:lstStyle/>
                    <a:p>
                      <a:pPr latinLnBrk="1"/>
                      <a:r>
                        <a:rPr lang="en-US" altLang="ko-KR" b="1" dirty="0"/>
                        <a:t>Tuition fee</a:t>
                      </a:r>
                      <a:endParaRPr lang="ko-KR" altLang="en-US" b="1" dirty="0"/>
                    </a:p>
                  </a:txBody>
                  <a:tcPr anchor="ctr"/>
                </a:tc>
                <a:tc>
                  <a:txBody>
                    <a:bodyPr/>
                    <a:lstStyle/>
                    <a:p>
                      <a:pPr latinLnBrk="1"/>
                      <a:r>
                        <a:rPr lang="en-US" altLang="ko-KR" dirty="0"/>
                        <a:t>1 month</a:t>
                      </a:r>
                      <a:r>
                        <a:rPr lang="en-US" altLang="ko-KR" baseline="0" dirty="0"/>
                        <a:t> * 900,000 won</a:t>
                      </a:r>
                      <a:endParaRPr lang="ko-KR" altLang="en-US" dirty="0"/>
                    </a:p>
                  </a:txBody>
                  <a:tcPr anchor="ctr"/>
                </a:tc>
                <a:extLst>
                  <a:ext uri="{0D108BD9-81ED-4DB2-BD59-A6C34878D82A}">
                    <a16:rowId xmlns:a16="http://schemas.microsoft.com/office/drawing/2014/main" val="1294256536"/>
                  </a:ext>
                </a:extLst>
              </a:tr>
            </a:tbl>
          </a:graphicData>
        </a:graphic>
      </p:graphicFrame>
      <p:sp>
        <p:nvSpPr>
          <p:cNvPr id="2" name="TextBox 1">
            <a:extLst>
              <a:ext uri="{FF2B5EF4-FFF2-40B4-BE49-F238E27FC236}">
                <a16:creationId xmlns:a16="http://schemas.microsoft.com/office/drawing/2014/main" id="{45B638AD-913B-4809-8782-810D221B8F73}"/>
              </a:ext>
            </a:extLst>
          </p:cNvPr>
          <p:cNvSpPr txBox="1"/>
          <p:nvPr/>
        </p:nvSpPr>
        <p:spPr>
          <a:xfrm>
            <a:off x="5561936" y="6309320"/>
            <a:ext cx="3466924" cy="461665"/>
          </a:xfrm>
          <a:prstGeom prst="rect">
            <a:avLst/>
          </a:prstGeom>
          <a:noFill/>
        </p:spPr>
        <p:txBody>
          <a:bodyPr wrap="square" rtlCol="0">
            <a:spAutoFit/>
          </a:bodyPr>
          <a:lstStyle/>
          <a:p>
            <a:pPr algn="r"/>
            <a:r>
              <a:rPr lang="en-US" altLang="ko-KR" sz="2400" b="1" dirty="0">
                <a:latin typeface="Arial Nova" panose="020B0504020202020204" pitchFamily="34" charset="0"/>
              </a:rPr>
              <a:t>[ Action Recognition]</a:t>
            </a:r>
            <a:endParaRPr lang="ko-KR" altLang="en-US" sz="2400" b="1" dirty="0">
              <a:latin typeface="Arial Nova" panose="020B0504020202020204" pitchFamily="34" charset="0"/>
            </a:endParaRPr>
          </a:p>
        </p:txBody>
      </p:sp>
      <p:sp>
        <p:nvSpPr>
          <p:cNvPr id="16" name="TextBox 15">
            <a:extLst>
              <a:ext uri="{FF2B5EF4-FFF2-40B4-BE49-F238E27FC236}">
                <a16:creationId xmlns:a16="http://schemas.microsoft.com/office/drawing/2014/main" id="{0B0917A0-26EB-464E-8986-BB8EC29FF5E8}"/>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Tree>
    <p:extLst>
      <p:ext uri="{BB962C8B-B14F-4D97-AF65-F5344CB8AC3E}">
        <p14:creationId xmlns:p14="http://schemas.microsoft.com/office/powerpoint/2010/main" val="145455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9" name="TextBox 18">
            <a:extLst>
              <a:ext uri="{FF2B5EF4-FFF2-40B4-BE49-F238E27FC236}">
                <a16:creationId xmlns:a16="http://schemas.microsoft.com/office/drawing/2014/main" id="{654F32A9-10BD-47E2-A30B-01E90649237C}"/>
              </a:ext>
            </a:extLst>
          </p:cNvPr>
          <p:cNvSpPr txBox="1"/>
          <p:nvPr/>
        </p:nvSpPr>
        <p:spPr>
          <a:xfrm>
            <a:off x="729052" y="1556792"/>
            <a:ext cx="8379452" cy="430887"/>
          </a:xfrm>
          <a:prstGeom prst="rect">
            <a:avLst/>
          </a:prstGeom>
          <a:noFill/>
        </p:spPr>
        <p:txBody>
          <a:bodyPr wrap="square" rtlCol="0" anchor="ctr">
            <a:spAutoFit/>
          </a:bodyPr>
          <a:lstStyle/>
          <a:p>
            <a:r>
              <a:rPr lang="en-US" altLang="ko-KR" sz="2200" dirty="0">
                <a:latin typeface="Arial Nova" panose="020B0504020202020204" pitchFamily="34" charset="0"/>
              </a:rPr>
              <a:t>Deep Learning based object recognition and detection technology</a:t>
            </a:r>
            <a:endParaRPr lang="ko-KR" altLang="en-US" sz="2200" dirty="0">
              <a:latin typeface="Arial Nova" panose="020B0504020202020204" pitchFamily="34" charset="0"/>
            </a:endParaRPr>
          </a:p>
        </p:txBody>
      </p:sp>
      <p:sp>
        <p:nvSpPr>
          <p:cNvPr id="20" name="TextBox 19">
            <a:extLst>
              <a:ext uri="{FF2B5EF4-FFF2-40B4-BE49-F238E27FC236}">
                <a16:creationId xmlns:a16="http://schemas.microsoft.com/office/drawing/2014/main" id="{E27C02B7-B5C7-4CF6-99D3-979869708B2B}"/>
              </a:ext>
            </a:extLst>
          </p:cNvPr>
          <p:cNvSpPr txBox="1"/>
          <p:nvPr/>
        </p:nvSpPr>
        <p:spPr>
          <a:xfrm>
            <a:off x="1063614" y="5149641"/>
            <a:ext cx="7875526"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Arial Nova" panose="020B0504020202020204" pitchFamily="34" charset="0"/>
              </a:rPr>
              <a:t>Simultaneous recognition and classification of various objects</a:t>
            </a:r>
          </a:p>
          <a:p>
            <a:pPr marL="342900" indent="-342900">
              <a:buFont typeface="Arial" panose="020B0604020202020204" pitchFamily="34" charset="0"/>
              <a:buChar char="•"/>
            </a:pPr>
            <a:r>
              <a:rPr lang="en-US" altLang="ko-KR" sz="2000" dirty="0">
                <a:latin typeface="Arial Nova" panose="020B0504020202020204" pitchFamily="34" charset="0"/>
              </a:rPr>
              <a:t>Recognizing and detecting objects with eye – level camera angles and high camera angles</a:t>
            </a:r>
          </a:p>
        </p:txBody>
      </p:sp>
      <p:graphicFrame>
        <p:nvGraphicFramePr>
          <p:cNvPr id="21" name="표 20">
            <a:extLst>
              <a:ext uri="{FF2B5EF4-FFF2-40B4-BE49-F238E27FC236}">
                <a16:creationId xmlns:a16="http://schemas.microsoft.com/office/drawing/2014/main" id="{5B1D882F-8DAF-4AC7-846E-B8AFD02D7B06}"/>
              </a:ext>
            </a:extLst>
          </p:cNvPr>
          <p:cNvGraphicFramePr>
            <a:graphicFrameLocks noGrp="1"/>
          </p:cNvGraphicFramePr>
          <p:nvPr>
            <p:extLst/>
          </p:nvPr>
        </p:nvGraphicFramePr>
        <p:xfrm>
          <a:off x="1104159" y="2133712"/>
          <a:ext cx="6116178" cy="2718239"/>
        </p:xfrm>
        <a:graphic>
          <a:graphicData uri="http://schemas.openxmlformats.org/drawingml/2006/table">
            <a:tbl>
              <a:tblPr firstRow="1" bandRow="1">
                <a:tableStyleId>{5940675A-B579-460E-94D1-54222C63F5DA}</a:tableStyleId>
              </a:tblPr>
              <a:tblGrid>
                <a:gridCol w="2232248">
                  <a:extLst>
                    <a:ext uri="{9D8B030D-6E8A-4147-A177-3AD203B41FA5}">
                      <a16:colId xmlns:a16="http://schemas.microsoft.com/office/drawing/2014/main" val="384137160"/>
                    </a:ext>
                  </a:extLst>
                </a:gridCol>
                <a:gridCol w="3883930">
                  <a:extLst>
                    <a:ext uri="{9D8B030D-6E8A-4147-A177-3AD203B41FA5}">
                      <a16:colId xmlns:a16="http://schemas.microsoft.com/office/drawing/2014/main" val="2083410988"/>
                    </a:ext>
                  </a:extLst>
                </a:gridCol>
              </a:tblGrid>
              <a:tr h="660614">
                <a:tc>
                  <a:txBody>
                    <a:bodyPr/>
                    <a:lstStyle/>
                    <a:p>
                      <a:pPr latinLnBrk="1"/>
                      <a:r>
                        <a:rPr lang="en-US" altLang="ko-KR" b="1" dirty="0"/>
                        <a:t>Permission Range</a:t>
                      </a:r>
                      <a:endParaRPr lang="ko-KR" altLang="en-US" b="1" dirty="0"/>
                    </a:p>
                  </a:txBody>
                  <a:tcPr anchor="ctr"/>
                </a:tc>
                <a:tc>
                  <a:txBody>
                    <a:bodyPr/>
                    <a:lstStyle/>
                    <a:p>
                      <a:pPr latinLnBrk="1"/>
                      <a:r>
                        <a:rPr lang="en-US" altLang="ko-KR" dirty="0"/>
                        <a:t>Non-exclusive commercial license</a:t>
                      </a:r>
                      <a:endParaRPr lang="ko-KR" altLang="en-US" dirty="0"/>
                    </a:p>
                  </a:txBody>
                  <a:tcPr anchor="ctr"/>
                </a:tc>
                <a:extLst>
                  <a:ext uri="{0D108BD9-81ED-4DB2-BD59-A6C34878D82A}">
                    <a16:rowId xmlns:a16="http://schemas.microsoft.com/office/drawing/2014/main" val="1584761116"/>
                  </a:ext>
                </a:extLst>
              </a:tr>
              <a:tr h="685875">
                <a:tc>
                  <a:txBody>
                    <a:bodyPr/>
                    <a:lstStyle/>
                    <a:p>
                      <a:pPr latinLnBrk="1"/>
                      <a:r>
                        <a:rPr lang="en-US" altLang="ko-KR" b="1" dirty="0"/>
                        <a:t>Contract Term</a:t>
                      </a:r>
                      <a:endParaRPr lang="ko-KR" altLang="en-US" b="1" dirty="0"/>
                    </a:p>
                  </a:txBody>
                  <a:tcPr anchor="ctr"/>
                </a:tc>
                <a:tc>
                  <a:txBody>
                    <a:bodyPr/>
                    <a:lstStyle/>
                    <a:p>
                      <a:pPr latinLnBrk="1"/>
                      <a:r>
                        <a:rPr lang="en-US" altLang="ko-KR" dirty="0"/>
                        <a:t>5 years</a:t>
                      </a:r>
                      <a:endParaRPr lang="ko-KR" altLang="en-US" dirty="0"/>
                    </a:p>
                  </a:txBody>
                  <a:tcPr anchor="ctr"/>
                </a:tc>
                <a:extLst>
                  <a:ext uri="{0D108BD9-81ED-4DB2-BD59-A6C34878D82A}">
                    <a16:rowId xmlns:a16="http://schemas.microsoft.com/office/drawing/2014/main" val="89764045"/>
                  </a:ext>
                </a:extLst>
              </a:tr>
              <a:tr h="685875">
                <a:tc>
                  <a:txBody>
                    <a:bodyPr/>
                    <a:lstStyle/>
                    <a:p>
                      <a:pPr latinLnBrk="1"/>
                      <a:r>
                        <a:rPr lang="en-US" altLang="ko-KR" b="1" dirty="0"/>
                        <a:t>Royalty</a:t>
                      </a:r>
                      <a:r>
                        <a:rPr lang="en-US" altLang="ko-KR" b="1" baseline="0" dirty="0"/>
                        <a:t> </a:t>
                      </a:r>
                      <a:endParaRPr lang="ko-KR" altLang="en-US" b="1" dirty="0"/>
                    </a:p>
                  </a:txBody>
                  <a:tcPr anchor="ctr"/>
                </a:tc>
                <a:tc>
                  <a:txBody>
                    <a:bodyPr/>
                    <a:lstStyle/>
                    <a:p>
                      <a:pPr latinLnBrk="1"/>
                      <a:r>
                        <a:rPr lang="en-US" altLang="ko-KR" dirty="0"/>
                        <a:t>Initial Payment </a:t>
                      </a:r>
                      <a:r>
                        <a:rPr lang="en-US" altLang="ko-KR" baseline="0" dirty="0"/>
                        <a:t>: 640,000,000 won</a:t>
                      </a:r>
                      <a:endParaRPr lang="ko-KR" altLang="en-US" dirty="0"/>
                    </a:p>
                  </a:txBody>
                  <a:tcPr anchor="ctr"/>
                </a:tc>
                <a:extLst>
                  <a:ext uri="{0D108BD9-81ED-4DB2-BD59-A6C34878D82A}">
                    <a16:rowId xmlns:a16="http://schemas.microsoft.com/office/drawing/2014/main" val="2372571646"/>
                  </a:ext>
                </a:extLst>
              </a:tr>
              <a:tr h="685875">
                <a:tc>
                  <a:txBody>
                    <a:bodyPr/>
                    <a:lstStyle/>
                    <a:p>
                      <a:pPr latinLnBrk="1"/>
                      <a:r>
                        <a:rPr lang="en-US" altLang="ko-KR" b="1" dirty="0"/>
                        <a:t>Tuition fee</a:t>
                      </a:r>
                      <a:endParaRPr lang="ko-KR" altLang="en-US" b="1" dirty="0"/>
                    </a:p>
                  </a:txBody>
                  <a:tcPr anchor="ctr"/>
                </a:tc>
                <a:tc>
                  <a:txBody>
                    <a:bodyPr/>
                    <a:lstStyle/>
                    <a:p>
                      <a:pPr latinLnBrk="1"/>
                      <a:r>
                        <a:rPr lang="en-US" altLang="ko-KR" dirty="0"/>
                        <a:t>3 month</a:t>
                      </a:r>
                      <a:r>
                        <a:rPr lang="en-US" altLang="ko-KR" baseline="0" dirty="0"/>
                        <a:t> * 1,000,000 won</a:t>
                      </a:r>
                      <a:endParaRPr lang="ko-KR" altLang="en-US" dirty="0"/>
                    </a:p>
                  </a:txBody>
                  <a:tcPr anchor="ctr"/>
                </a:tc>
                <a:extLst>
                  <a:ext uri="{0D108BD9-81ED-4DB2-BD59-A6C34878D82A}">
                    <a16:rowId xmlns:a16="http://schemas.microsoft.com/office/drawing/2014/main" val="1294256536"/>
                  </a:ext>
                </a:extLst>
              </a:tr>
            </a:tbl>
          </a:graphicData>
        </a:graphic>
      </p:graphicFrame>
      <p:sp>
        <p:nvSpPr>
          <p:cNvPr id="2" name="TextBox 1">
            <a:extLst>
              <a:ext uri="{FF2B5EF4-FFF2-40B4-BE49-F238E27FC236}">
                <a16:creationId xmlns:a16="http://schemas.microsoft.com/office/drawing/2014/main" id="{45B638AD-913B-4809-8782-810D221B8F73}"/>
              </a:ext>
            </a:extLst>
          </p:cNvPr>
          <p:cNvSpPr txBox="1"/>
          <p:nvPr/>
        </p:nvSpPr>
        <p:spPr>
          <a:xfrm>
            <a:off x="5561936" y="6309320"/>
            <a:ext cx="3466924" cy="461665"/>
          </a:xfrm>
          <a:prstGeom prst="rect">
            <a:avLst/>
          </a:prstGeom>
          <a:noFill/>
        </p:spPr>
        <p:txBody>
          <a:bodyPr wrap="square" rtlCol="0">
            <a:spAutoFit/>
          </a:bodyPr>
          <a:lstStyle/>
          <a:p>
            <a:pPr algn="r"/>
            <a:r>
              <a:rPr lang="en-US" altLang="ko-KR" sz="2400" b="1" dirty="0">
                <a:latin typeface="Arial Nova" panose="020B0504020202020204" pitchFamily="34" charset="0"/>
              </a:rPr>
              <a:t>[ Object Detection ]</a:t>
            </a:r>
            <a:endParaRPr lang="ko-KR" altLang="en-US" sz="2400" b="1" dirty="0">
              <a:latin typeface="Arial Nova" panose="020B0504020202020204" pitchFamily="34" charset="0"/>
            </a:endParaRPr>
          </a:p>
        </p:txBody>
      </p:sp>
      <p:sp>
        <p:nvSpPr>
          <p:cNvPr id="16" name="TextBox 15">
            <a:extLst>
              <a:ext uri="{FF2B5EF4-FFF2-40B4-BE49-F238E27FC236}">
                <a16:creationId xmlns:a16="http://schemas.microsoft.com/office/drawing/2014/main" id="{0E9299A5-DC2E-4136-AE30-D842B9E50684}"/>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Tree>
    <p:extLst>
      <p:ext uri="{BB962C8B-B14F-4D97-AF65-F5344CB8AC3E}">
        <p14:creationId xmlns:p14="http://schemas.microsoft.com/office/powerpoint/2010/main" val="330218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6" name="TextBox 15">
            <a:extLst>
              <a:ext uri="{FF2B5EF4-FFF2-40B4-BE49-F238E27FC236}">
                <a16:creationId xmlns:a16="http://schemas.microsoft.com/office/drawing/2014/main" id="{0E9299A5-DC2E-4136-AE30-D842B9E50684}"/>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Technology Cost ]</a:t>
            </a:r>
            <a:endParaRPr lang="ko-KR" altLang="en-US" sz="2800" dirty="0">
              <a:latin typeface="Arial Nova" panose="020B0504020202020204" pitchFamily="34" charset="0"/>
            </a:endParaRPr>
          </a:p>
        </p:txBody>
      </p:sp>
      <p:sp>
        <p:nvSpPr>
          <p:cNvPr id="3" name="TextBox 2">
            <a:extLst>
              <a:ext uri="{FF2B5EF4-FFF2-40B4-BE49-F238E27FC236}">
                <a16:creationId xmlns:a16="http://schemas.microsoft.com/office/drawing/2014/main" id="{4DAA96CF-67CE-47BF-895F-C14C8F33C21F}"/>
              </a:ext>
            </a:extLst>
          </p:cNvPr>
          <p:cNvSpPr txBox="1"/>
          <p:nvPr/>
        </p:nvSpPr>
        <p:spPr>
          <a:xfrm>
            <a:off x="1403648" y="2475912"/>
            <a:ext cx="4446552" cy="3477875"/>
          </a:xfrm>
          <a:prstGeom prst="rect">
            <a:avLst/>
          </a:prstGeom>
          <a:noFill/>
        </p:spPr>
        <p:txBody>
          <a:bodyPr wrap="square" rtlCol="0">
            <a:spAutoFit/>
          </a:bodyPr>
          <a:lstStyle/>
          <a:p>
            <a:r>
              <a:rPr lang="en-US" altLang="ko-KR" sz="2000" b="1" dirty="0">
                <a:latin typeface="Arial Nova" panose="020B0504020202020204" pitchFamily="34" charset="0"/>
              </a:rPr>
              <a:t>Initial Payment (Installation cost)</a:t>
            </a: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r>
              <a:rPr lang="en-US" altLang="ko-KR" sz="2000" b="1" dirty="0">
                <a:latin typeface="Arial Nova" panose="020B0504020202020204" pitchFamily="34" charset="0"/>
              </a:rPr>
              <a:t>Fixed Rate (Operating cost)</a:t>
            </a: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endParaRPr lang="en-US" altLang="ko-KR" sz="2000" b="1" dirty="0">
              <a:latin typeface="Arial Nova" panose="020B0504020202020204" pitchFamily="34" charset="0"/>
            </a:endParaRPr>
          </a:p>
          <a:p>
            <a:r>
              <a:rPr lang="en-US" altLang="ko-KR" sz="2000" b="1" dirty="0">
                <a:latin typeface="Arial Nova" panose="020B0504020202020204" pitchFamily="34" charset="0"/>
              </a:rPr>
              <a:t>Tuition Fee (Installation cost)</a:t>
            </a:r>
            <a:endParaRPr lang="ko-KR" altLang="en-US" sz="2000" b="1" dirty="0">
              <a:latin typeface="Arial Nova" panose="020B0504020202020204" pitchFamily="34" charset="0"/>
            </a:endParaRPr>
          </a:p>
        </p:txBody>
      </p:sp>
      <p:sp>
        <p:nvSpPr>
          <p:cNvPr id="23" name="TextBox 22">
            <a:extLst>
              <a:ext uri="{FF2B5EF4-FFF2-40B4-BE49-F238E27FC236}">
                <a16:creationId xmlns:a16="http://schemas.microsoft.com/office/drawing/2014/main" id="{F21FBD26-CB09-4375-B27F-9F990AFD4EA8}"/>
              </a:ext>
            </a:extLst>
          </p:cNvPr>
          <p:cNvSpPr txBox="1"/>
          <p:nvPr/>
        </p:nvSpPr>
        <p:spPr>
          <a:xfrm>
            <a:off x="4085888" y="2492898"/>
            <a:ext cx="4086512" cy="3477875"/>
          </a:xfrm>
          <a:prstGeom prst="rect">
            <a:avLst/>
          </a:prstGeom>
          <a:noFill/>
        </p:spPr>
        <p:txBody>
          <a:bodyPr wrap="square" rtlCol="0">
            <a:spAutoFit/>
          </a:bodyPr>
          <a:lstStyle/>
          <a:p>
            <a:pPr algn="r"/>
            <a:r>
              <a:rPr lang="en-US" altLang="ko-KR" sz="2000" dirty="0">
                <a:latin typeface="Arial Nova" panose="020B0504020202020204" pitchFamily="34" charset="0"/>
              </a:rPr>
              <a:t>1,000,000,000 won</a:t>
            </a:r>
          </a:p>
          <a:p>
            <a:pPr algn="r"/>
            <a:endParaRPr lang="en-US" altLang="ko-KR" sz="2000" dirty="0">
              <a:latin typeface="Arial Nova" panose="020B0504020202020204" pitchFamily="34" charset="0"/>
            </a:endParaRPr>
          </a:p>
          <a:p>
            <a:pPr algn="r"/>
            <a:endParaRPr lang="en-US" altLang="ko-KR" sz="2000" dirty="0">
              <a:latin typeface="Arial Nova" panose="020B0504020202020204" pitchFamily="34" charset="0"/>
            </a:endParaRPr>
          </a:p>
          <a:p>
            <a:pPr algn="r"/>
            <a:endParaRPr lang="en-US" altLang="ko-KR" sz="2000" dirty="0">
              <a:latin typeface="Arial Nova" panose="020B0504020202020204" pitchFamily="34" charset="0"/>
            </a:endParaRPr>
          </a:p>
          <a:p>
            <a:pPr algn="r"/>
            <a:r>
              <a:rPr lang="en-US" altLang="ko-KR" sz="2000" dirty="0">
                <a:latin typeface="Arial Nova" panose="020B0504020202020204" pitchFamily="34" charset="0"/>
              </a:rPr>
              <a:t>Gross Margin* 5 %</a:t>
            </a:r>
          </a:p>
          <a:p>
            <a:pPr algn="r"/>
            <a:endParaRPr lang="en-US" altLang="ko-KR" sz="2000" dirty="0">
              <a:latin typeface="Arial Nova" panose="020B0504020202020204" pitchFamily="34" charset="0"/>
            </a:endParaRPr>
          </a:p>
          <a:p>
            <a:pPr algn="r"/>
            <a:r>
              <a:rPr lang="en-US" altLang="ko-KR" sz="2000" dirty="0">
                <a:latin typeface="Arial Nova" panose="020B0504020202020204" pitchFamily="34" charset="0"/>
              </a:rPr>
              <a:t>1 month : 4,516,800 won</a:t>
            </a:r>
          </a:p>
          <a:p>
            <a:pPr algn="r"/>
            <a:r>
              <a:rPr lang="en-US" altLang="ko-KR" sz="2000" dirty="0">
                <a:latin typeface="Arial Nova" panose="020B0504020202020204" pitchFamily="34" charset="0"/>
              </a:rPr>
              <a:t>2 month : 3,616,800 won</a:t>
            </a:r>
          </a:p>
          <a:p>
            <a:pPr algn="r"/>
            <a:r>
              <a:rPr lang="en-US" altLang="ko-KR" sz="2000" dirty="0">
                <a:latin typeface="Arial Nova" panose="020B0504020202020204" pitchFamily="34" charset="0"/>
              </a:rPr>
              <a:t>3 month : 1,000,000 won</a:t>
            </a:r>
          </a:p>
          <a:p>
            <a:pPr algn="r"/>
            <a:endParaRPr lang="en-US" altLang="ko-KR" sz="2000" dirty="0">
              <a:latin typeface="Arial Nova" panose="020B0504020202020204" pitchFamily="34" charset="0"/>
            </a:endParaRPr>
          </a:p>
          <a:p>
            <a:pPr algn="r"/>
            <a:r>
              <a:rPr lang="en-US" altLang="ko-KR" sz="2000" b="1" dirty="0">
                <a:latin typeface="Arial Nova" panose="020B0504020202020204" pitchFamily="34" charset="0"/>
              </a:rPr>
              <a:t>Total fee : 9,133,600 won</a:t>
            </a:r>
          </a:p>
        </p:txBody>
      </p:sp>
      <p:cxnSp>
        <p:nvCxnSpPr>
          <p:cNvPr id="25" name="직선 연결선 24">
            <a:extLst>
              <a:ext uri="{FF2B5EF4-FFF2-40B4-BE49-F238E27FC236}">
                <a16:creationId xmlns:a16="http://schemas.microsoft.com/office/drawing/2014/main" id="{CCCBFAC6-48A3-4E27-BFD1-2767A882F89E}"/>
              </a:ext>
            </a:extLst>
          </p:cNvPr>
          <p:cNvCxnSpPr>
            <a:cxnSpLocks/>
          </p:cNvCxnSpPr>
          <p:nvPr/>
        </p:nvCxnSpPr>
        <p:spPr>
          <a:xfrm>
            <a:off x="1370496" y="2996954"/>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819A696-6775-4463-A0BA-A131C0179A39}"/>
              </a:ext>
            </a:extLst>
          </p:cNvPr>
          <p:cNvCxnSpPr>
            <a:cxnSpLocks/>
          </p:cNvCxnSpPr>
          <p:nvPr/>
        </p:nvCxnSpPr>
        <p:spPr>
          <a:xfrm>
            <a:off x="1370496" y="4149082"/>
            <a:ext cx="7017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A66B115-CEB4-446C-B6E0-3F3CC2C7BEDE}"/>
              </a:ext>
            </a:extLst>
          </p:cNvPr>
          <p:cNvSpPr/>
          <p:nvPr/>
        </p:nvSpPr>
        <p:spPr>
          <a:xfrm>
            <a:off x="971600" y="1963581"/>
            <a:ext cx="7848872" cy="4057704"/>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89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6" name="TextBox 15">
            <a:extLst>
              <a:ext uri="{FF2B5EF4-FFF2-40B4-BE49-F238E27FC236}">
                <a16:creationId xmlns:a16="http://schemas.microsoft.com/office/drawing/2014/main" id="{0E9299A5-DC2E-4136-AE30-D842B9E50684}"/>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Depreciation Cost ]</a:t>
            </a:r>
            <a:endParaRPr lang="ko-KR" altLang="en-US" sz="2800" dirty="0">
              <a:latin typeface="Arial Nova" panose="020B0504020202020204" pitchFamily="34" charset="0"/>
            </a:endParaRPr>
          </a:p>
        </p:txBody>
      </p:sp>
      <p:sp>
        <p:nvSpPr>
          <p:cNvPr id="19" name="TextBox 18">
            <a:extLst>
              <a:ext uri="{FF2B5EF4-FFF2-40B4-BE49-F238E27FC236}">
                <a16:creationId xmlns:a16="http://schemas.microsoft.com/office/drawing/2014/main" id="{DC2DFD6F-EEA2-466D-BE37-BDEBE0EB1F47}"/>
              </a:ext>
            </a:extLst>
          </p:cNvPr>
          <p:cNvSpPr txBox="1"/>
          <p:nvPr/>
        </p:nvSpPr>
        <p:spPr>
          <a:xfrm>
            <a:off x="2840985" y="1773671"/>
            <a:ext cx="2264461" cy="369332"/>
          </a:xfrm>
          <a:prstGeom prst="rect">
            <a:avLst/>
          </a:prstGeom>
          <a:noFill/>
        </p:spPr>
        <p:txBody>
          <a:bodyPr wrap="square" rtlCol="0">
            <a:spAutoFit/>
          </a:bodyPr>
          <a:lstStyle/>
          <a:p>
            <a:pPr algn="r"/>
            <a:r>
              <a:rPr lang="en-US" altLang="ko-KR" dirty="0"/>
              <a:t>(Depreciation cost)</a:t>
            </a:r>
            <a:endParaRPr lang="ko-KR" altLang="en-US" dirty="0"/>
          </a:p>
        </p:txBody>
      </p:sp>
      <p:pic>
        <p:nvPicPr>
          <p:cNvPr id="20" name="그림 19">
            <a:extLst>
              <a:ext uri="{FF2B5EF4-FFF2-40B4-BE49-F238E27FC236}">
                <a16:creationId xmlns:a16="http://schemas.microsoft.com/office/drawing/2014/main" id="{1601E73C-94C6-49C5-A225-BF40E7BB7461}"/>
              </a:ext>
            </a:extLst>
          </p:cNvPr>
          <p:cNvPicPr>
            <a:picLocks noChangeAspect="1"/>
          </p:cNvPicPr>
          <p:nvPr/>
        </p:nvPicPr>
        <p:blipFill>
          <a:blip r:embed="rId2"/>
          <a:stretch>
            <a:fillRect/>
          </a:stretch>
        </p:blipFill>
        <p:spPr>
          <a:xfrm>
            <a:off x="5032455" y="1587812"/>
            <a:ext cx="3994177" cy="735540"/>
          </a:xfrm>
          <a:prstGeom prst="rect">
            <a:avLst/>
          </a:prstGeom>
        </p:spPr>
      </p:pic>
      <p:sp>
        <p:nvSpPr>
          <p:cNvPr id="22" name="TextBox 21">
            <a:extLst>
              <a:ext uri="{FF2B5EF4-FFF2-40B4-BE49-F238E27FC236}">
                <a16:creationId xmlns:a16="http://schemas.microsoft.com/office/drawing/2014/main" id="{6AD5BAC7-AE3F-4415-876C-A49F5E32EC53}"/>
              </a:ext>
            </a:extLst>
          </p:cNvPr>
          <p:cNvSpPr txBox="1"/>
          <p:nvPr/>
        </p:nvSpPr>
        <p:spPr>
          <a:xfrm>
            <a:off x="5364088" y="2996952"/>
            <a:ext cx="3403016" cy="400110"/>
          </a:xfrm>
          <a:prstGeom prst="rect">
            <a:avLst/>
          </a:prstGeom>
          <a:noFill/>
        </p:spPr>
        <p:txBody>
          <a:bodyPr wrap="square" rtlCol="0">
            <a:spAutoFit/>
          </a:bodyPr>
          <a:lstStyle/>
          <a:p>
            <a:pPr algn="r"/>
            <a:r>
              <a:rPr lang="en-US" altLang="ko-KR" sz="2000" dirty="0">
                <a:latin typeface="Arial Nova" panose="020B0504020202020204" pitchFamily="34" charset="0"/>
              </a:rPr>
              <a:t>Book value as depreciation</a:t>
            </a:r>
            <a:endParaRPr lang="ko-KR" altLang="en-US" sz="2000" dirty="0">
              <a:latin typeface="Arial Nova" panose="020B0504020202020204" pitchFamily="34" charset="0"/>
            </a:endParaRPr>
          </a:p>
        </p:txBody>
      </p:sp>
      <p:sp>
        <p:nvSpPr>
          <p:cNvPr id="28" name="TextBox 27">
            <a:extLst>
              <a:ext uri="{FF2B5EF4-FFF2-40B4-BE49-F238E27FC236}">
                <a16:creationId xmlns:a16="http://schemas.microsoft.com/office/drawing/2014/main" id="{8AB832C5-A043-4A3C-A94B-7C79214F623E}"/>
              </a:ext>
            </a:extLst>
          </p:cNvPr>
          <p:cNvSpPr txBox="1"/>
          <p:nvPr/>
        </p:nvSpPr>
        <p:spPr>
          <a:xfrm>
            <a:off x="6375669" y="5507940"/>
            <a:ext cx="2429068" cy="400110"/>
          </a:xfrm>
          <a:prstGeom prst="rect">
            <a:avLst/>
          </a:prstGeom>
          <a:noFill/>
        </p:spPr>
        <p:txBody>
          <a:bodyPr wrap="square" rtlCol="0">
            <a:spAutoFit/>
          </a:bodyPr>
          <a:lstStyle/>
          <a:p>
            <a:pPr algn="r"/>
            <a:r>
              <a:rPr lang="en-US" altLang="ko-KR" sz="2000" dirty="0">
                <a:latin typeface="Arial Nova" panose="020B0504020202020204" pitchFamily="34" charset="0"/>
              </a:rPr>
              <a:t>Depreciation Cost</a:t>
            </a:r>
            <a:endParaRPr lang="ko-KR" altLang="en-US" sz="2000" dirty="0">
              <a:latin typeface="Arial Nova" panose="020B0504020202020204" pitchFamily="34" charset="0"/>
            </a:endParaRPr>
          </a:p>
        </p:txBody>
      </p:sp>
      <p:sp>
        <p:nvSpPr>
          <p:cNvPr id="29" name="화살표: 아래쪽 28">
            <a:extLst>
              <a:ext uri="{FF2B5EF4-FFF2-40B4-BE49-F238E27FC236}">
                <a16:creationId xmlns:a16="http://schemas.microsoft.com/office/drawing/2014/main" id="{F734675B-77F7-4096-B18D-85ECD63CE4B2}"/>
              </a:ext>
            </a:extLst>
          </p:cNvPr>
          <p:cNvSpPr/>
          <p:nvPr/>
        </p:nvSpPr>
        <p:spPr>
          <a:xfrm flipH="1">
            <a:off x="8053728" y="3637717"/>
            <a:ext cx="445208" cy="66724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B766D20-C8B8-4B56-8975-AC994A5250B7}"/>
              </a:ext>
            </a:extLst>
          </p:cNvPr>
          <p:cNvPicPr>
            <a:picLocks noChangeAspect="1"/>
          </p:cNvPicPr>
          <p:nvPr/>
        </p:nvPicPr>
        <p:blipFill>
          <a:blip r:embed="rId3"/>
          <a:stretch>
            <a:fillRect/>
          </a:stretch>
        </p:blipFill>
        <p:spPr>
          <a:xfrm>
            <a:off x="755576" y="2207582"/>
            <a:ext cx="8271056" cy="749370"/>
          </a:xfrm>
          <a:prstGeom prst="rect">
            <a:avLst/>
          </a:prstGeom>
          <a:ln w="19050">
            <a:solidFill>
              <a:schemeClr val="tx1"/>
            </a:solidFill>
          </a:ln>
        </p:spPr>
      </p:pic>
      <p:pic>
        <p:nvPicPr>
          <p:cNvPr id="8" name="그림 7">
            <a:extLst>
              <a:ext uri="{FF2B5EF4-FFF2-40B4-BE49-F238E27FC236}">
                <a16:creationId xmlns:a16="http://schemas.microsoft.com/office/drawing/2014/main" id="{82470A08-E292-4C3C-8748-DA502D0475A5}"/>
              </a:ext>
            </a:extLst>
          </p:cNvPr>
          <p:cNvPicPr>
            <a:picLocks noChangeAspect="1"/>
          </p:cNvPicPr>
          <p:nvPr/>
        </p:nvPicPr>
        <p:blipFill>
          <a:blip r:embed="rId4"/>
          <a:stretch>
            <a:fillRect/>
          </a:stretch>
        </p:blipFill>
        <p:spPr>
          <a:xfrm>
            <a:off x="692540" y="4476739"/>
            <a:ext cx="8298204" cy="943897"/>
          </a:xfrm>
          <a:prstGeom prst="rect">
            <a:avLst/>
          </a:prstGeom>
          <a:ln w="19050">
            <a:solidFill>
              <a:schemeClr val="tx1"/>
            </a:solidFill>
          </a:ln>
        </p:spPr>
      </p:pic>
    </p:spTree>
    <p:extLst>
      <p:ext uri="{BB962C8B-B14F-4D97-AF65-F5344CB8AC3E}">
        <p14:creationId xmlns:p14="http://schemas.microsoft.com/office/powerpoint/2010/main" val="52769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flipH="1">
            <a:off x="683568" y="0"/>
            <a:ext cx="8972"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09081"/>
            <a:ext cx="4227790" cy="907941"/>
          </a:xfrm>
          <a:prstGeom prst="rect">
            <a:avLst/>
          </a:prstGeom>
          <a:noFill/>
        </p:spPr>
        <p:txBody>
          <a:bodyPr wrap="square" rtlCol="0">
            <a:spAutoFit/>
          </a:bodyPr>
          <a:lstStyle/>
          <a:p>
            <a:pPr>
              <a:lnSpc>
                <a:spcPct val="150000"/>
              </a:lnSpc>
            </a:pPr>
            <a:r>
              <a:rPr lang="en-US" altLang="ko-KR" sz="4000" b="1" dirty="0">
                <a:ln>
                  <a:solidFill>
                    <a:schemeClr val="tx1">
                      <a:alpha val="30000"/>
                    </a:schemeClr>
                  </a:solidFill>
                </a:ln>
                <a:solidFill>
                  <a:srgbClr val="272123"/>
                </a:solidFill>
                <a:latin typeface="나눔고딕" pitchFamily="50" charset="-127"/>
                <a:ea typeface="나눔고딕" pitchFamily="50" charset="-127"/>
              </a:rPr>
              <a:t>Cost Analysis</a:t>
            </a:r>
          </a:p>
        </p:txBody>
      </p:sp>
      <p:sp>
        <p:nvSpPr>
          <p:cNvPr id="27" name="TextBox 26"/>
          <p:cNvSpPr txBox="1"/>
          <p:nvPr/>
        </p:nvSpPr>
        <p:spPr>
          <a:xfrm>
            <a:off x="107504" y="1340768"/>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나눔고딕" pitchFamily="50" charset="-127"/>
                <a:ea typeface="나눔고딕" pitchFamily="50" charset="-127"/>
              </a:rPr>
              <a:t>02</a:t>
            </a:r>
          </a:p>
        </p:txBody>
      </p:sp>
      <p:sp>
        <p:nvSpPr>
          <p:cNvPr id="24" name="직사각형 23"/>
          <p:cNvSpPr/>
          <p:nvPr/>
        </p:nvSpPr>
        <p:spPr>
          <a:xfrm>
            <a:off x="1" y="836713"/>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01</a:t>
            </a:r>
          </a:p>
        </p:txBody>
      </p:sp>
      <p:sp>
        <p:nvSpPr>
          <p:cNvPr id="16" name="TextBox 15">
            <a:extLst>
              <a:ext uri="{FF2B5EF4-FFF2-40B4-BE49-F238E27FC236}">
                <a16:creationId xmlns:a16="http://schemas.microsoft.com/office/drawing/2014/main" id="{0E9299A5-DC2E-4136-AE30-D842B9E50684}"/>
              </a:ext>
            </a:extLst>
          </p:cNvPr>
          <p:cNvSpPr txBox="1"/>
          <p:nvPr/>
        </p:nvSpPr>
        <p:spPr>
          <a:xfrm>
            <a:off x="4067944" y="404664"/>
            <a:ext cx="3366896" cy="523220"/>
          </a:xfrm>
          <a:prstGeom prst="rect">
            <a:avLst/>
          </a:prstGeom>
          <a:noFill/>
        </p:spPr>
        <p:txBody>
          <a:bodyPr wrap="square" rtlCol="0">
            <a:spAutoFit/>
          </a:bodyPr>
          <a:lstStyle/>
          <a:p>
            <a:r>
              <a:rPr lang="en-US" altLang="ko-KR" sz="2800" dirty="0">
                <a:latin typeface="Arial Nova" panose="020B0504020202020204" pitchFamily="34" charset="0"/>
              </a:rPr>
              <a:t>[ Tax Cost ]</a:t>
            </a:r>
            <a:endParaRPr lang="ko-KR" altLang="en-US" sz="2800" dirty="0">
              <a:latin typeface="Arial Nova" panose="020B0504020202020204" pitchFamily="34" charset="0"/>
            </a:endParaRPr>
          </a:p>
        </p:txBody>
      </p:sp>
      <p:sp>
        <p:nvSpPr>
          <p:cNvPr id="32" name="TextBox 31">
            <a:extLst>
              <a:ext uri="{FF2B5EF4-FFF2-40B4-BE49-F238E27FC236}">
                <a16:creationId xmlns:a16="http://schemas.microsoft.com/office/drawing/2014/main" id="{B38017E2-529A-4E21-B4F1-ED2FC1C6F3D9}"/>
              </a:ext>
            </a:extLst>
          </p:cNvPr>
          <p:cNvSpPr txBox="1"/>
          <p:nvPr/>
        </p:nvSpPr>
        <p:spPr>
          <a:xfrm>
            <a:off x="1513444" y="5541039"/>
            <a:ext cx="3418596" cy="1200329"/>
          </a:xfrm>
          <a:prstGeom prst="rect">
            <a:avLst/>
          </a:prstGeom>
          <a:noFill/>
        </p:spPr>
        <p:txBody>
          <a:bodyPr wrap="square" rtlCol="0">
            <a:spAutoFit/>
          </a:bodyPr>
          <a:lstStyle/>
          <a:p>
            <a:r>
              <a:rPr lang="en-US" altLang="ko-KR" dirty="0">
                <a:latin typeface="Arial Nova" panose="020B0504020202020204" pitchFamily="34" charset="0"/>
              </a:rPr>
              <a:t>Labor costs are lowering </a:t>
            </a:r>
          </a:p>
          <a:p>
            <a:r>
              <a:rPr lang="en-US" altLang="ko-KR" dirty="0">
                <a:latin typeface="Arial Nova" panose="020B0504020202020204" pitchFamily="34" charset="0"/>
              </a:rPr>
              <a:t>Sales are increasing</a:t>
            </a:r>
          </a:p>
          <a:p>
            <a:r>
              <a:rPr lang="en-US" altLang="ko-KR" dirty="0">
                <a:latin typeface="Arial Nova" panose="020B0504020202020204" pitchFamily="34" charset="0"/>
              </a:rPr>
              <a:t>Depreciation costs are rising</a:t>
            </a:r>
          </a:p>
          <a:p>
            <a:r>
              <a:rPr lang="en-US" altLang="ko-KR" dirty="0">
                <a:latin typeface="Arial Nova" panose="020B0504020202020204" pitchFamily="34" charset="0"/>
              </a:rPr>
              <a:t>Operating costs are increasing</a:t>
            </a:r>
            <a:endParaRPr lang="ko-KR" altLang="en-US" dirty="0">
              <a:latin typeface="Arial Nova" panose="020B0504020202020204" pitchFamily="34" charset="0"/>
            </a:endParaRPr>
          </a:p>
        </p:txBody>
      </p:sp>
      <p:grpSp>
        <p:nvGrpSpPr>
          <p:cNvPr id="33" name="그룹 32">
            <a:extLst>
              <a:ext uri="{FF2B5EF4-FFF2-40B4-BE49-F238E27FC236}">
                <a16:creationId xmlns:a16="http://schemas.microsoft.com/office/drawing/2014/main" id="{C920F41B-6165-4621-AB92-BB973325964B}"/>
              </a:ext>
            </a:extLst>
          </p:cNvPr>
          <p:cNvGrpSpPr/>
          <p:nvPr/>
        </p:nvGrpSpPr>
        <p:grpSpPr>
          <a:xfrm>
            <a:off x="827251" y="1500495"/>
            <a:ext cx="8094335" cy="974934"/>
            <a:chOff x="1696131" y="2850417"/>
            <a:chExt cx="6917930" cy="777761"/>
          </a:xfrm>
        </p:grpSpPr>
        <p:sp>
          <p:nvSpPr>
            <p:cNvPr id="34" name="TextBox 33">
              <a:extLst>
                <a:ext uri="{FF2B5EF4-FFF2-40B4-BE49-F238E27FC236}">
                  <a16:creationId xmlns:a16="http://schemas.microsoft.com/office/drawing/2014/main" id="{7E7BE642-8C35-4BD8-AED2-20CEC76C5B15}"/>
                </a:ext>
              </a:extLst>
            </p:cNvPr>
            <p:cNvSpPr txBox="1"/>
            <p:nvPr/>
          </p:nvSpPr>
          <p:spPr>
            <a:xfrm>
              <a:off x="1854281" y="3104958"/>
              <a:ext cx="6759780" cy="523220"/>
            </a:xfrm>
            <a:prstGeom prst="rect">
              <a:avLst/>
            </a:prstGeom>
            <a:noFill/>
          </p:spPr>
          <p:txBody>
            <a:bodyPr wrap="square" rtlCol="0">
              <a:spAutoFit/>
            </a:bodyPr>
            <a:lstStyle/>
            <a:p>
              <a:r>
                <a:rPr lang="en-US" altLang="ko-KR" sz="1400" b="1" dirty="0">
                  <a:latin typeface="Arial Nova" panose="020B0504020202020204" pitchFamily="34" charset="0"/>
                </a:rPr>
                <a:t>Growth of Gross profit + Reduction of Labor cost – Depreciation Cost – New Operating Cost </a:t>
              </a:r>
            </a:p>
          </p:txBody>
        </p:sp>
        <p:sp>
          <p:nvSpPr>
            <p:cNvPr id="35" name="TextBox 34">
              <a:extLst>
                <a:ext uri="{FF2B5EF4-FFF2-40B4-BE49-F238E27FC236}">
                  <a16:creationId xmlns:a16="http://schemas.microsoft.com/office/drawing/2014/main" id="{B99E5CC4-EFB8-4E1C-B529-47C0D4FFE567}"/>
                </a:ext>
              </a:extLst>
            </p:cNvPr>
            <p:cNvSpPr txBox="1"/>
            <p:nvPr/>
          </p:nvSpPr>
          <p:spPr>
            <a:xfrm>
              <a:off x="1696131" y="2850417"/>
              <a:ext cx="2262024" cy="294637"/>
            </a:xfrm>
            <a:prstGeom prst="rect">
              <a:avLst/>
            </a:prstGeom>
            <a:noFill/>
          </p:spPr>
          <p:txBody>
            <a:bodyPr wrap="square" rtlCol="0">
              <a:spAutoFit/>
            </a:bodyPr>
            <a:lstStyle/>
            <a:p>
              <a:r>
                <a:rPr lang="en-US" altLang="ko-KR" b="1" dirty="0">
                  <a:latin typeface="Arial Nova" panose="020B0504020202020204" pitchFamily="34" charset="0"/>
                </a:rPr>
                <a:t>New Taxable Income = </a:t>
              </a:r>
            </a:p>
          </p:txBody>
        </p:sp>
      </p:grpSp>
      <p:pic>
        <p:nvPicPr>
          <p:cNvPr id="36" name="그림 35">
            <a:extLst>
              <a:ext uri="{FF2B5EF4-FFF2-40B4-BE49-F238E27FC236}">
                <a16:creationId xmlns:a16="http://schemas.microsoft.com/office/drawing/2014/main" id="{C67525A7-3479-42DB-BDF9-220B1048B4DB}"/>
              </a:ext>
            </a:extLst>
          </p:cNvPr>
          <p:cNvPicPr>
            <a:picLocks noChangeAspect="1"/>
          </p:cNvPicPr>
          <p:nvPr/>
        </p:nvPicPr>
        <p:blipFill>
          <a:blip r:embed="rId2"/>
          <a:stretch>
            <a:fillRect/>
          </a:stretch>
        </p:blipFill>
        <p:spPr>
          <a:xfrm>
            <a:off x="4360244" y="2418330"/>
            <a:ext cx="3988858" cy="1323388"/>
          </a:xfrm>
          <a:prstGeom prst="rect">
            <a:avLst/>
          </a:prstGeom>
        </p:spPr>
      </p:pic>
      <p:sp>
        <p:nvSpPr>
          <p:cNvPr id="38" name="TextBox 37">
            <a:extLst>
              <a:ext uri="{FF2B5EF4-FFF2-40B4-BE49-F238E27FC236}">
                <a16:creationId xmlns:a16="http://schemas.microsoft.com/office/drawing/2014/main" id="{C4662C04-8282-4379-9D08-A1935D96BB88}"/>
              </a:ext>
            </a:extLst>
          </p:cNvPr>
          <p:cNvSpPr txBox="1"/>
          <p:nvPr/>
        </p:nvSpPr>
        <p:spPr>
          <a:xfrm>
            <a:off x="1265798" y="3808912"/>
            <a:ext cx="2713091" cy="338554"/>
          </a:xfrm>
          <a:prstGeom prst="rect">
            <a:avLst/>
          </a:prstGeom>
          <a:noFill/>
        </p:spPr>
        <p:txBody>
          <a:bodyPr wrap="square" rtlCol="0">
            <a:spAutoFit/>
          </a:bodyPr>
          <a:lstStyle/>
          <a:p>
            <a:r>
              <a:rPr lang="en-US" altLang="ko-KR" sz="1600" dirty="0">
                <a:latin typeface="Arial Nova" panose="020B0504020202020204" pitchFamily="34" charset="0"/>
              </a:rPr>
              <a:t>Calculate Tax with tax table</a:t>
            </a:r>
            <a:endParaRPr lang="ko-KR" altLang="en-US" sz="1600" dirty="0">
              <a:latin typeface="Arial Nova" panose="020B0504020202020204" pitchFamily="34" charset="0"/>
            </a:endParaRPr>
          </a:p>
        </p:txBody>
      </p:sp>
      <p:sp>
        <p:nvSpPr>
          <p:cNvPr id="39" name="화살표: 아래쪽 38">
            <a:extLst>
              <a:ext uri="{FF2B5EF4-FFF2-40B4-BE49-F238E27FC236}">
                <a16:creationId xmlns:a16="http://schemas.microsoft.com/office/drawing/2014/main" id="{53B7525F-2847-45F4-B662-2BC2123C2585}"/>
              </a:ext>
            </a:extLst>
          </p:cNvPr>
          <p:cNvSpPr/>
          <p:nvPr/>
        </p:nvSpPr>
        <p:spPr>
          <a:xfrm rot="16200000" flipH="1">
            <a:off x="4931389" y="5781031"/>
            <a:ext cx="358817" cy="645543"/>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4DD976BC-EB70-4F4C-A8C4-AC3A309D4104}"/>
              </a:ext>
            </a:extLst>
          </p:cNvPr>
          <p:cNvSpPr txBox="1"/>
          <p:nvPr/>
        </p:nvSpPr>
        <p:spPr>
          <a:xfrm>
            <a:off x="5508104" y="5911574"/>
            <a:ext cx="1944215" cy="369332"/>
          </a:xfrm>
          <a:prstGeom prst="rect">
            <a:avLst/>
          </a:prstGeom>
          <a:noFill/>
        </p:spPr>
        <p:txBody>
          <a:bodyPr wrap="square" rtlCol="0">
            <a:spAutoFit/>
          </a:bodyPr>
          <a:lstStyle/>
          <a:p>
            <a:r>
              <a:rPr lang="en-US" altLang="ko-KR" b="1" u="sng" dirty="0">
                <a:latin typeface="Arial Nova" panose="020B0504020202020204" pitchFamily="34" charset="0"/>
              </a:rPr>
              <a:t>Change of Tax</a:t>
            </a:r>
            <a:endParaRPr lang="ko-KR" altLang="en-US" b="1" u="sng" dirty="0">
              <a:latin typeface="Arial Nova" panose="020B0504020202020204" pitchFamily="34" charset="0"/>
            </a:endParaRPr>
          </a:p>
        </p:txBody>
      </p:sp>
      <p:cxnSp>
        <p:nvCxnSpPr>
          <p:cNvPr id="41" name="직선 연결선 40">
            <a:extLst>
              <a:ext uri="{FF2B5EF4-FFF2-40B4-BE49-F238E27FC236}">
                <a16:creationId xmlns:a16="http://schemas.microsoft.com/office/drawing/2014/main" id="{718500A8-2BAC-4322-87EF-1C13FF31F37D}"/>
              </a:ext>
            </a:extLst>
          </p:cNvPr>
          <p:cNvCxnSpPr/>
          <p:nvPr/>
        </p:nvCxnSpPr>
        <p:spPr>
          <a:xfrm>
            <a:off x="1115616" y="5418590"/>
            <a:ext cx="741682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8E8B7F7D-1605-4ABA-989F-6261F38858C0}"/>
              </a:ext>
            </a:extLst>
          </p:cNvPr>
          <p:cNvPicPr>
            <a:picLocks noChangeAspect="1"/>
          </p:cNvPicPr>
          <p:nvPr/>
        </p:nvPicPr>
        <p:blipFill>
          <a:blip r:embed="rId3"/>
          <a:stretch>
            <a:fillRect/>
          </a:stretch>
        </p:blipFill>
        <p:spPr>
          <a:xfrm>
            <a:off x="827250" y="4147466"/>
            <a:ext cx="8208229" cy="1097921"/>
          </a:xfrm>
          <a:prstGeom prst="rect">
            <a:avLst/>
          </a:prstGeom>
          <a:ln>
            <a:solidFill>
              <a:schemeClr val="tx1"/>
            </a:solidFill>
          </a:ln>
        </p:spPr>
      </p:pic>
    </p:spTree>
    <p:extLst>
      <p:ext uri="{BB962C8B-B14F-4D97-AF65-F5344CB8AC3E}">
        <p14:creationId xmlns:p14="http://schemas.microsoft.com/office/powerpoint/2010/main" val="31882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12056" y="1294021"/>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960440"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Cash Flow</a:t>
            </a:r>
          </a:p>
        </p:txBody>
      </p:sp>
      <p:sp>
        <p:nvSpPr>
          <p:cNvPr id="31" name="TextBox 30"/>
          <p:cNvSpPr txBox="1"/>
          <p:nvPr/>
        </p:nvSpPr>
        <p:spPr>
          <a:xfrm>
            <a:off x="123549" y="882386"/>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75000"/>
                  </a:schemeClr>
                </a:solidFill>
                <a:latin typeface="나눔고딕" pitchFamily="50" charset="-127"/>
                <a:ea typeface="나눔고딕" pitchFamily="50" charset="-127"/>
              </a:rPr>
              <a:t>01</a:t>
            </a:r>
          </a:p>
        </p:txBody>
      </p:sp>
      <p:sp>
        <p:nvSpPr>
          <p:cNvPr id="2" name="직사각형 1"/>
          <p:cNvSpPr/>
          <p:nvPr/>
        </p:nvSpPr>
        <p:spPr>
          <a:xfrm>
            <a:off x="100907" y="1309990"/>
            <a:ext cx="463588" cy="369332"/>
          </a:xfrm>
          <a:prstGeom prst="rect">
            <a:avLst/>
          </a:prstGeom>
        </p:spPr>
        <p:txBody>
          <a:bodyPr wrap="none">
            <a:spAutoFit/>
          </a:bodyPr>
          <a:lstStyle/>
          <a:p>
            <a:r>
              <a:rPr lang="en-US" altLang="ko-KR" b="1" dirty="0">
                <a:ln>
                  <a:solidFill>
                    <a:schemeClr val="bg1">
                      <a:lumMod val="85000"/>
                      <a:alpha val="30000"/>
                    </a:schemeClr>
                  </a:solidFill>
                </a:ln>
                <a:solidFill>
                  <a:schemeClr val="bg1">
                    <a:lumMod val="95000"/>
                  </a:schemeClr>
                </a:solidFill>
                <a:latin typeface="나눔고딕" pitchFamily="50" charset="-127"/>
                <a:ea typeface="나눔고딕" pitchFamily="50" charset="-127"/>
              </a:rPr>
              <a:t>02</a:t>
            </a:r>
          </a:p>
        </p:txBody>
      </p:sp>
      <p:sp>
        <p:nvSpPr>
          <p:cNvPr id="27" name="TextBox 26">
            <a:extLst>
              <a:ext uri="{FF2B5EF4-FFF2-40B4-BE49-F238E27FC236}">
                <a16:creationId xmlns:a16="http://schemas.microsoft.com/office/drawing/2014/main" id="{BF792DCA-A07F-48EF-AA2A-7532BF2D79EA}"/>
              </a:ext>
            </a:extLst>
          </p:cNvPr>
          <p:cNvSpPr txBox="1"/>
          <p:nvPr/>
        </p:nvSpPr>
        <p:spPr>
          <a:xfrm>
            <a:off x="1047465" y="1412776"/>
            <a:ext cx="7215119" cy="369332"/>
          </a:xfrm>
          <a:prstGeom prst="rect">
            <a:avLst/>
          </a:prstGeom>
          <a:noFill/>
        </p:spPr>
        <p:txBody>
          <a:bodyPr wrap="square" rtlCol="0">
            <a:spAutoFit/>
          </a:bodyPr>
          <a:lstStyle/>
          <a:p>
            <a:r>
              <a:rPr lang="en-US" altLang="ko-KR" dirty="0">
                <a:latin typeface="Arial Nova" panose="020B0504020202020204" pitchFamily="34" charset="0"/>
              </a:rPr>
              <a:t>Discount Rate = </a:t>
            </a:r>
            <a:r>
              <a:rPr lang="en-US" altLang="ko-KR" dirty="0" err="1">
                <a:latin typeface="Arial Nova" panose="020B0504020202020204" pitchFamily="34" charset="0"/>
              </a:rPr>
              <a:t>Emart</a:t>
            </a:r>
            <a:r>
              <a:rPr lang="en-US" altLang="ko-KR" dirty="0">
                <a:latin typeface="Arial Nova" panose="020B0504020202020204" pitchFamily="34" charset="0"/>
              </a:rPr>
              <a:t> Everyday rate of return (3.1%) +  3% = 6.1%</a:t>
            </a:r>
          </a:p>
        </p:txBody>
      </p:sp>
      <p:sp>
        <p:nvSpPr>
          <p:cNvPr id="28" name="TextBox 27">
            <a:extLst>
              <a:ext uri="{FF2B5EF4-FFF2-40B4-BE49-F238E27FC236}">
                <a16:creationId xmlns:a16="http://schemas.microsoft.com/office/drawing/2014/main" id="{E55D2ECB-6FA7-4982-A534-5865855D0519}"/>
              </a:ext>
            </a:extLst>
          </p:cNvPr>
          <p:cNvSpPr txBox="1"/>
          <p:nvPr/>
        </p:nvSpPr>
        <p:spPr>
          <a:xfrm>
            <a:off x="5535325" y="5847655"/>
            <a:ext cx="3273479" cy="400110"/>
          </a:xfrm>
          <a:prstGeom prst="rect">
            <a:avLst/>
          </a:prstGeom>
          <a:noFill/>
        </p:spPr>
        <p:txBody>
          <a:bodyPr wrap="square" rtlCol="0">
            <a:spAutoFit/>
          </a:bodyPr>
          <a:lstStyle/>
          <a:p>
            <a:pPr algn="r"/>
            <a:r>
              <a:rPr lang="en-US" altLang="ko-KR" sz="2000" b="1" u="sng" dirty="0">
                <a:latin typeface="Arial Nova" panose="020B0504020202020204" pitchFamily="34" charset="0"/>
              </a:rPr>
              <a:t>B/C ratio =  1.84</a:t>
            </a:r>
          </a:p>
        </p:txBody>
      </p:sp>
      <p:sp>
        <p:nvSpPr>
          <p:cNvPr id="32" name="화살표: 아래쪽 31">
            <a:extLst>
              <a:ext uri="{FF2B5EF4-FFF2-40B4-BE49-F238E27FC236}">
                <a16:creationId xmlns:a16="http://schemas.microsoft.com/office/drawing/2014/main" id="{EC0FF1A6-2A45-474E-8295-D07D1283B454}"/>
              </a:ext>
            </a:extLst>
          </p:cNvPr>
          <p:cNvSpPr/>
          <p:nvPr/>
        </p:nvSpPr>
        <p:spPr>
          <a:xfrm flipH="1">
            <a:off x="8346181" y="1325347"/>
            <a:ext cx="434972" cy="585007"/>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1888688A-1569-487D-AD74-E6CB15C014E6}"/>
              </a:ext>
            </a:extLst>
          </p:cNvPr>
          <p:cNvSpPr txBox="1"/>
          <p:nvPr/>
        </p:nvSpPr>
        <p:spPr>
          <a:xfrm>
            <a:off x="-609004" y="5847655"/>
            <a:ext cx="3273479" cy="461665"/>
          </a:xfrm>
          <a:prstGeom prst="rect">
            <a:avLst/>
          </a:prstGeom>
          <a:noFill/>
        </p:spPr>
        <p:txBody>
          <a:bodyPr wrap="square" rtlCol="0">
            <a:spAutoFit/>
          </a:bodyPr>
          <a:lstStyle/>
          <a:p>
            <a:pPr algn="r"/>
            <a:r>
              <a:rPr lang="en-US" altLang="ko-KR" sz="2400" b="1" dirty="0">
                <a:latin typeface="Arial Nova" panose="020B0504020202020204" pitchFamily="34" charset="0"/>
              </a:rPr>
              <a:t>Cash Flow</a:t>
            </a:r>
          </a:p>
        </p:txBody>
      </p:sp>
      <p:pic>
        <p:nvPicPr>
          <p:cNvPr id="5" name="그림 4">
            <a:extLst>
              <a:ext uri="{FF2B5EF4-FFF2-40B4-BE49-F238E27FC236}">
                <a16:creationId xmlns:a16="http://schemas.microsoft.com/office/drawing/2014/main" id="{E6C16FA3-0E35-4562-9CB1-617787D7AD42}"/>
              </a:ext>
            </a:extLst>
          </p:cNvPr>
          <p:cNvPicPr>
            <a:picLocks noChangeAspect="1"/>
          </p:cNvPicPr>
          <p:nvPr/>
        </p:nvPicPr>
        <p:blipFill>
          <a:blip r:embed="rId2"/>
          <a:stretch>
            <a:fillRect/>
          </a:stretch>
        </p:blipFill>
        <p:spPr>
          <a:xfrm>
            <a:off x="784243" y="1963310"/>
            <a:ext cx="8268054" cy="3831389"/>
          </a:xfrm>
          <a:prstGeom prst="rect">
            <a:avLst/>
          </a:prstGeom>
        </p:spPr>
      </p:pic>
    </p:spTree>
    <p:extLst>
      <p:ext uri="{BB962C8B-B14F-4D97-AF65-F5344CB8AC3E}">
        <p14:creationId xmlns:p14="http://schemas.microsoft.com/office/powerpoint/2010/main" val="338530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Perspective in Analysis</a:t>
            </a:r>
          </a:p>
        </p:txBody>
      </p:sp>
      <p:sp>
        <p:nvSpPr>
          <p:cNvPr id="30" name="TextBox 29">
            <a:extLst>
              <a:ext uri="{FF2B5EF4-FFF2-40B4-BE49-F238E27FC236}">
                <a16:creationId xmlns:a16="http://schemas.microsoft.com/office/drawing/2014/main" id="{E27460E9-CC92-4DDF-BDCF-553533DAC150}"/>
              </a:ext>
            </a:extLst>
          </p:cNvPr>
          <p:cNvSpPr txBox="1"/>
          <p:nvPr/>
        </p:nvSpPr>
        <p:spPr>
          <a:xfrm>
            <a:off x="2461011" y="5301208"/>
            <a:ext cx="4559261" cy="523220"/>
          </a:xfrm>
          <a:prstGeom prst="rect">
            <a:avLst/>
          </a:prstGeom>
          <a:noFill/>
        </p:spPr>
        <p:txBody>
          <a:bodyPr wrap="none" rtlCol="0">
            <a:spAutoFit/>
          </a:bodyPr>
          <a:lstStyle/>
          <a:p>
            <a:r>
              <a:rPr lang="en-US" altLang="ko-KR" sz="2800" dirty="0">
                <a:latin typeface="Arial Nova" panose="020B0504020202020204" pitchFamily="34" charset="0"/>
              </a:rPr>
              <a:t>Manager in </a:t>
            </a:r>
            <a:r>
              <a:rPr lang="en-US" altLang="ko-KR" sz="2800" dirty="0" err="1">
                <a:latin typeface="Arial Nova" panose="020B0504020202020204" pitchFamily="34" charset="0"/>
              </a:rPr>
              <a:t>Emart</a:t>
            </a:r>
            <a:r>
              <a:rPr lang="en-US" altLang="ko-KR" sz="2800" dirty="0">
                <a:latin typeface="Arial Nova" panose="020B0504020202020204" pitchFamily="34" charset="0"/>
              </a:rPr>
              <a:t>-everyday</a:t>
            </a:r>
            <a:endParaRPr lang="ko-KR" altLang="en-US" sz="2800" dirty="0">
              <a:latin typeface="Arial Nova" panose="020B0504020202020204" pitchFamily="34" charset="0"/>
            </a:endParaRPr>
          </a:p>
        </p:txBody>
      </p:sp>
      <p:pic>
        <p:nvPicPr>
          <p:cNvPr id="4" name="그림 3">
            <a:extLst>
              <a:ext uri="{FF2B5EF4-FFF2-40B4-BE49-F238E27FC236}">
                <a16:creationId xmlns:a16="http://schemas.microsoft.com/office/drawing/2014/main" id="{8CF0C79D-0744-42EE-8F43-EB4CF4017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17" y="2636912"/>
            <a:ext cx="3456375" cy="2299241"/>
          </a:xfrm>
          <a:prstGeom prst="rect">
            <a:avLst/>
          </a:prstGeom>
        </p:spPr>
      </p:pic>
      <p:pic>
        <p:nvPicPr>
          <p:cNvPr id="3" name="그림 2">
            <a:extLst>
              <a:ext uri="{FF2B5EF4-FFF2-40B4-BE49-F238E27FC236}">
                <a16:creationId xmlns:a16="http://schemas.microsoft.com/office/drawing/2014/main" id="{99401434-EA2B-417A-B57A-CFD6BEA6C713}"/>
              </a:ext>
            </a:extLst>
          </p:cNvPr>
          <p:cNvPicPr>
            <a:picLocks noChangeAspect="1"/>
          </p:cNvPicPr>
          <p:nvPr/>
        </p:nvPicPr>
        <p:blipFill>
          <a:blip r:embed="rId3"/>
          <a:stretch>
            <a:fillRect/>
          </a:stretch>
        </p:blipFill>
        <p:spPr>
          <a:xfrm>
            <a:off x="1835696" y="2492896"/>
            <a:ext cx="2448272" cy="2448272"/>
          </a:xfrm>
          <a:prstGeom prst="rect">
            <a:avLst/>
          </a:prstGeom>
        </p:spPr>
      </p:pic>
      <p:sp>
        <p:nvSpPr>
          <p:cNvPr id="13" name="TextBox 12">
            <a:extLst>
              <a:ext uri="{FF2B5EF4-FFF2-40B4-BE49-F238E27FC236}">
                <a16:creationId xmlns:a16="http://schemas.microsoft.com/office/drawing/2014/main" id="{F9EC0772-B120-4AA4-9C64-E9C742A61AF2}"/>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5D91027F-4832-4802-A4FA-91947614271A}"/>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E671D41B-91F3-4ADA-9107-29AF871D77EA}"/>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77B688E-008B-472E-AFB9-667CD1CB83DA}"/>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9AC1F936-1B5C-4B3C-9698-ED5F7CEE72E7}"/>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26565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graphicFrame>
        <p:nvGraphicFramePr>
          <p:cNvPr id="9" name="표 8">
            <a:extLst>
              <a:ext uri="{FF2B5EF4-FFF2-40B4-BE49-F238E27FC236}">
                <a16:creationId xmlns:a16="http://schemas.microsoft.com/office/drawing/2014/main" id="{59182A9A-3B15-4C46-BC41-4E615FA18542}"/>
              </a:ext>
            </a:extLst>
          </p:cNvPr>
          <p:cNvGraphicFramePr>
            <a:graphicFrameLocks noGrp="1"/>
          </p:cNvGraphicFramePr>
          <p:nvPr>
            <p:extLst>
              <p:ext uri="{D42A27DB-BD31-4B8C-83A1-F6EECF244321}">
                <p14:modId xmlns:p14="http://schemas.microsoft.com/office/powerpoint/2010/main" val="3575083931"/>
              </p:ext>
            </p:extLst>
          </p:nvPr>
        </p:nvGraphicFramePr>
        <p:xfrm>
          <a:off x="966504" y="3208599"/>
          <a:ext cx="7848866" cy="3244737"/>
        </p:xfrm>
        <a:graphic>
          <a:graphicData uri="http://schemas.openxmlformats.org/drawingml/2006/table">
            <a:tbl>
              <a:tblPr firstRow="1" bandRow="1">
                <a:tableStyleId>{2D5ABB26-0587-4C30-8999-92F81FD0307C}</a:tableStyleId>
              </a:tblPr>
              <a:tblGrid>
                <a:gridCol w="2424264">
                  <a:extLst>
                    <a:ext uri="{9D8B030D-6E8A-4147-A177-3AD203B41FA5}">
                      <a16:colId xmlns:a16="http://schemas.microsoft.com/office/drawing/2014/main" val="1748808142"/>
                    </a:ext>
                  </a:extLst>
                </a:gridCol>
                <a:gridCol w="2808314">
                  <a:extLst>
                    <a:ext uri="{9D8B030D-6E8A-4147-A177-3AD203B41FA5}">
                      <a16:colId xmlns:a16="http://schemas.microsoft.com/office/drawing/2014/main" val="3895614609"/>
                    </a:ext>
                  </a:extLst>
                </a:gridCol>
                <a:gridCol w="2616288">
                  <a:extLst>
                    <a:ext uri="{9D8B030D-6E8A-4147-A177-3AD203B41FA5}">
                      <a16:colId xmlns:a16="http://schemas.microsoft.com/office/drawing/2014/main" val="1441634510"/>
                    </a:ext>
                  </a:extLst>
                </a:gridCol>
              </a:tblGrid>
              <a:tr h="231550">
                <a:tc>
                  <a:txBody>
                    <a:bodyPr/>
                    <a:lstStyle/>
                    <a:p>
                      <a:pPr algn="ctr" latinLnBrk="1"/>
                      <a:r>
                        <a:rPr lang="en-US" altLang="ko-KR" sz="1400" b="1" dirty="0"/>
                        <a:t>Perspectives</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latinLnBrk="1"/>
                      <a:r>
                        <a:rPr lang="en-US" altLang="ko-KR" sz="1400" b="1" dirty="0"/>
                        <a:t>GOAL</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latinLnBrk="1"/>
                      <a:r>
                        <a:rPr lang="en-US" altLang="ko-KR" sz="1400" b="1" dirty="0"/>
                        <a:t>Measurement</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177544685"/>
                  </a:ext>
                </a:extLst>
              </a:tr>
              <a:tr h="462443">
                <a:tc>
                  <a:txBody>
                    <a:bodyPr/>
                    <a:lstStyle/>
                    <a:p>
                      <a:pPr algn="ctr" latinLnBrk="1">
                        <a:lnSpc>
                          <a:spcPct val="100000"/>
                        </a:lnSpc>
                      </a:pPr>
                      <a:r>
                        <a:rPr lang="en-US" altLang="ko-KR" sz="1400" b="1" dirty="0"/>
                        <a:t>Financial perspective</a:t>
                      </a:r>
                      <a:r>
                        <a:rPr lang="en-US" altLang="ko-KR" sz="1400" b="1" baseline="0" dirty="0"/>
                        <a:t> </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endParaRPr lang="en-US" altLang="ko-KR" sz="500" dirty="0"/>
                    </a:p>
                    <a:p>
                      <a:pPr latinLnBrk="1"/>
                      <a:r>
                        <a:rPr lang="en-US" altLang="ko-KR" sz="1400" dirty="0"/>
                        <a:t>Being profitable in applying new</a:t>
                      </a:r>
                      <a:r>
                        <a:rPr lang="en-US" altLang="ko-KR" sz="1400" baseline="0" dirty="0"/>
                        <a:t> technology</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t>B/C Ratio</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224052"/>
                  </a:ext>
                </a:extLst>
              </a:tr>
              <a:tr h="638697">
                <a:tc rowSpan="3">
                  <a:txBody>
                    <a:bodyPr/>
                    <a:lstStyle/>
                    <a:p>
                      <a:pPr algn="ctr" latinLnBrk="1"/>
                      <a:r>
                        <a:rPr lang="en-US" altLang="ko-KR" sz="1400" b="1" dirty="0"/>
                        <a:t>Customer perspective</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400" baseline="0" dirty="0"/>
                        <a:t>Enhancing positive image of Company</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t>Brand Image</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6322931"/>
                  </a:ext>
                </a:extLst>
              </a:tr>
              <a:tr h="244999">
                <a:tc vMerge="1">
                  <a:txBody>
                    <a:bodyPr/>
                    <a:lstStyle/>
                    <a:p>
                      <a:pPr latinLnBrk="1"/>
                      <a:endParaRPr lang="ko-KR" altLang="en-US" dirty="0"/>
                    </a:p>
                  </a:txBody>
                  <a:tcPr/>
                </a:tc>
                <a:tc rowSpan="2">
                  <a:txBody>
                    <a:bodyPr/>
                    <a:lstStyle/>
                    <a:p>
                      <a:pPr latinLnBrk="1"/>
                      <a:endParaRPr lang="en-US" altLang="ko-KR" sz="300" baseline="0" dirty="0"/>
                    </a:p>
                    <a:p>
                      <a:pPr latinLnBrk="1"/>
                      <a:r>
                        <a:rPr lang="en-US" altLang="ko-KR" sz="1400" baseline="0" dirty="0"/>
                        <a:t>Ensuring risk-safe Business in customer’s view</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t>Technological</a:t>
                      </a:r>
                      <a:r>
                        <a:rPr lang="en-US" altLang="ko-KR" sz="1400" baseline="0" dirty="0"/>
                        <a:t> problem</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3451423"/>
                  </a:ext>
                </a:extLst>
              </a:tr>
              <a:tr h="254042">
                <a:tc vMerge="1">
                  <a:txBody>
                    <a:bodyPr/>
                    <a:lstStyle/>
                    <a:p>
                      <a:pPr latinLnBrk="1"/>
                      <a:endParaRPr lang="ko-KR" altLang="en-US" dirty="0"/>
                    </a:p>
                  </a:txBody>
                  <a:tcPr/>
                </a:tc>
                <a:tc vMerge="1">
                  <a:txBody>
                    <a:bodyPr/>
                    <a:lstStyle/>
                    <a:p>
                      <a:pPr latinLnBrk="1"/>
                      <a:endParaRPr lang="ko-KR" altLang="en-US" dirty="0"/>
                    </a:p>
                  </a:txBody>
                  <a:tcPr/>
                </a:tc>
                <a:tc>
                  <a:txBody>
                    <a:bodyPr/>
                    <a:lstStyle/>
                    <a:p>
                      <a:pPr latinLnBrk="1"/>
                      <a:r>
                        <a:rPr lang="en-US" altLang="ko-KR" sz="1400" dirty="0"/>
                        <a:t>Social</a:t>
                      </a:r>
                      <a:r>
                        <a:rPr lang="en-US" altLang="ko-KR" sz="1400" baseline="0" dirty="0"/>
                        <a:t> Problem</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50784"/>
                  </a:ext>
                </a:extLst>
              </a:tr>
              <a:tr h="441423">
                <a:tc>
                  <a:txBody>
                    <a:bodyPr/>
                    <a:lstStyle/>
                    <a:p>
                      <a:pPr algn="ctr" latinLnBrk="1"/>
                      <a:r>
                        <a:rPr lang="en-US" altLang="ko-KR" sz="1400" b="1" dirty="0"/>
                        <a:t>Internal</a:t>
                      </a:r>
                      <a:r>
                        <a:rPr lang="en-US" altLang="ko-KR" sz="1400" b="1" baseline="0" dirty="0"/>
                        <a:t> business perspective</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endParaRPr lang="en-US" altLang="ko-KR" sz="200" dirty="0"/>
                    </a:p>
                    <a:p>
                      <a:pPr latinLnBrk="1"/>
                      <a:r>
                        <a:rPr lang="en-US" altLang="ko-KR" sz="1400" dirty="0"/>
                        <a:t>Constructing efficient business process.</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t>Efficiency</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6854832"/>
                  </a:ext>
                </a:extLst>
              </a:tr>
              <a:tr h="420403">
                <a:tc>
                  <a:txBody>
                    <a:bodyPr/>
                    <a:lstStyle/>
                    <a:p>
                      <a:pPr algn="ctr" latinLnBrk="1"/>
                      <a:r>
                        <a:rPr lang="en-US" altLang="ko-KR" sz="1400" b="1"/>
                        <a:t>Learning</a:t>
                      </a:r>
                      <a:r>
                        <a:rPr lang="en-US" altLang="ko-KR" sz="1400" b="1" baseline="0"/>
                        <a:t> </a:t>
                      </a:r>
                      <a:r>
                        <a:rPr lang="en-US" altLang="ko-KR" sz="1400" b="1" baseline="0" dirty="0"/>
                        <a:t>&amp; growth </a:t>
                      </a:r>
                      <a:r>
                        <a:rPr lang="en-US" altLang="ko-KR" sz="1400" b="1" dirty="0"/>
                        <a:t> perspective</a:t>
                      </a:r>
                      <a:endParaRPr lang="ko-KR"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endParaRPr lang="en-US" altLang="ko-KR" sz="200" dirty="0"/>
                    </a:p>
                    <a:p>
                      <a:pPr latinLnBrk="1"/>
                      <a:r>
                        <a:rPr lang="en-US" altLang="ko-KR" sz="1400" dirty="0"/>
                        <a:t>Creating added value</a:t>
                      </a:r>
                      <a:r>
                        <a:rPr lang="en-US" altLang="ko-KR" sz="1400" baseline="0" dirty="0"/>
                        <a:t> using stored data</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t>Data utility</a:t>
                      </a:r>
                      <a:endParaRPr lang="ko-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607627"/>
                  </a:ext>
                </a:extLst>
              </a:tr>
            </a:tbl>
          </a:graphicData>
        </a:graphic>
      </p:graphicFrame>
      <p:sp>
        <p:nvSpPr>
          <p:cNvPr id="10" name="TextBox 9">
            <a:extLst>
              <a:ext uri="{FF2B5EF4-FFF2-40B4-BE49-F238E27FC236}">
                <a16:creationId xmlns:a16="http://schemas.microsoft.com/office/drawing/2014/main" id="{E422542E-DAD3-46BA-84D5-5133F092CD04}"/>
              </a:ext>
            </a:extLst>
          </p:cNvPr>
          <p:cNvSpPr txBox="1"/>
          <p:nvPr/>
        </p:nvSpPr>
        <p:spPr>
          <a:xfrm>
            <a:off x="4627344" y="2491622"/>
            <a:ext cx="4188026" cy="577338"/>
          </a:xfrm>
          <a:prstGeom prst="rect">
            <a:avLst/>
          </a:prstGeom>
          <a:noFill/>
        </p:spPr>
        <p:txBody>
          <a:bodyPr wrap="square" rtlCol="0">
            <a:spAutoFit/>
          </a:bodyPr>
          <a:lstStyle/>
          <a:p>
            <a:pPr algn="r">
              <a:lnSpc>
                <a:spcPct val="150000"/>
              </a:lnSpc>
            </a:pPr>
            <a:r>
              <a:rPr lang="en-US" altLang="ko-KR" sz="2400" dirty="0">
                <a:ln>
                  <a:solidFill>
                    <a:schemeClr val="tx1">
                      <a:alpha val="30000"/>
                    </a:schemeClr>
                  </a:solidFill>
                </a:ln>
                <a:solidFill>
                  <a:srgbClr val="272123"/>
                </a:solidFill>
                <a:latin typeface="Arial Nova" panose="020B0504020202020204" pitchFamily="34" charset="0"/>
                <a:ea typeface="나눔고딕" pitchFamily="50" charset="-127"/>
              </a:rPr>
              <a:t>AHP Balanced</a:t>
            </a:r>
            <a:r>
              <a:rPr lang="ko-KR" altLang="en-US" sz="2400" dirty="0">
                <a:ln>
                  <a:solidFill>
                    <a:schemeClr val="tx1">
                      <a:alpha val="30000"/>
                    </a:schemeClr>
                  </a:solidFill>
                </a:ln>
                <a:solidFill>
                  <a:srgbClr val="272123"/>
                </a:solidFill>
                <a:latin typeface="Arial Nova" panose="020B0504020202020204" pitchFamily="34" charset="0"/>
                <a:ea typeface="나눔고딕" pitchFamily="50" charset="-127"/>
              </a:rPr>
              <a:t> </a:t>
            </a:r>
            <a:r>
              <a:rPr lang="en-US" altLang="ko-KR" sz="2400" dirty="0">
                <a:ln>
                  <a:solidFill>
                    <a:schemeClr val="tx1">
                      <a:alpha val="30000"/>
                    </a:schemeClr>
                  </a:solidFill>
                </a:ln>
                <a:solidFill>
                  <a:srgbClr val="272123"/>
                </a:solidFill>
                <a:latin typeface="Arial Nova" panose="020B0504020202020204" pitchFamily="34" charset="0"/>
                <a:ea typeface="나눔고딕" pitchFamily="50" charset="-127"/>
              </a:rPr>
              <a:t>Scorecard</a:t>
            </a:r>
          </a:p>
        </p:txBody>
      </p:sp>
      <p:pic>
        <p:nvPicPr>
          <p:cNvPr id="4" name="그림 3">
            <a:extLst>
              <a:ext uri="{FF2B5EF4-FFF2-40B4-BE49-F238E27FC236}">
                <a16:creationId xmlns:a16="http://schemas.microsoft.com/office/drawing/2014/main" id="{BAAF56F5-CCBB-4612-9B4F-D3331744A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340768"/>
            <a:ext cx="1821321" cy="1489309"/>
          </a:xfrm>
          <a:prstGeom prst="rect">
            <a:avLst/>
          </a:prstGeom>
        </p:spPr>
      </p:pic>
      <p:sp>
        <p:nvSpPr>
          <p:cNvPr id="12" name="직사각형 11">
            <a:extLst>
              <a:ext uri="{FF2B5EF4-FFF2-40B4-BE49-F238E27FC236}">
                <a16:creationId xmlns:a16="http://schemas.microsoft.com/office/drawing/2014/main" id="{4537F26D-766B-4027-9D93-9F404D8C3522}"/>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3AEF7C3-88B4-4E67-B16C-FDA306F1593D}"/>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96213ADC-A322-470C-B41E-562C1FCCA412}"/>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TextBox 15">
            <a:extLst>
              <a:ext uri="{FF2B5EF4-FFF2-40B4-BE49-F238E27FC236}">
                <a16:creationId xmlns:a16="http://schemas.microsoft.com/office/drawing/2014/main" id="{15E0E8AA-BBA9-4BD1-A28C-362932B53E21}"/>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19" name="TextBox 18">
            <a:extLst>
              <a:ext uri="{FF2B5EF4-FFF2-40B4-BE49-F238E27FC236}">
                <a16:creationId xmlns:a16="http://schemas.microsoft.com/office/drawing/2014/main" id="{2DED7975-FCCF-43A1-81BE-0F38D99C7A82}"/>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96168965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표 10">
            <a:extLst>
              <a:ext uri="{FF2B5EF4-FFF2-40B4-BE49-F238E27FC236}">
                <a16:creationId xmlns:a16="http://schemas.microsoft.com/office/drawing/2014/main" id="{37FB46E4-C147-43F7-8D9F-F793DD270D07}"/>
              </a:ext>
            </a:extLst>
          </p:cNvPr>
          <p:cNvGraphicFramePr>
            <a:graphicFrameLocks noGrp="1"/>
          </p:cNvGraphicFramePr>
          <p:nvPr>
            <p:extLst>
              <p:ext uri="{D42A27DB-BD31-4B8C-83A1-F6EECF244321}">
                <p14:modId xmlns:p14="http://schemas.microsoft.com/office/powerpoint/2010/main" val="174305046"/>
              </p:ext>
            </p:extLst>
          </p:nvPr>
        </p:nvGraphicFramePr>
        <p:xfrm>
          <a:off x="899607" y="1988840"/>
          <a:ext cx="7848857" cy="3691270"/>
        </p:xfrm>
        <a:graphic>
          <a:graphicData uri="http://schemas.openxmlformats.org/drawingml/2006/table">
            <a:tbl>
              <a:tblPr firstRow="1" bandRow="1">
                <a:tableStyleId>{2D5ABB26-0587-4C30-8999-92F81FD0307C}</a:tableStyleId>
              </a:tblPr>
              <a:tblGrid>
                <a:gridCol w="1944212">
                  <a:extLst>
                    <a:ext uri="{9D8B030D-6E8A-4147-A177-3AD203B41FA5}">
                      <a16:colId xmlns:a16="http://schemas.microsoft.com/office/drawing/2014/main" val="3615815946"/>
                    </a:ext>
                  </a:extLst>
                </a:gridCol>
                <a:gridCol w="2592284">
                  <a:extLst>
                    <a:ext uri="{9D8B030D-6E8A-4147-A177-3AD203B41FA5}">
                      <a16:colId xmlns:a16="http://schemas.microsoft.com/office/drawing/2014/main" val="376245954"/>
                    </a:ext>
                  </a:extLst>
                </a:gridCol>
                <a:gridCol w="3312361">
                  <a:extLst>
                    <a:ext uri="{9D8B030D-6E8A-4147-A177-3AD203B41FA5}">
                      <a16:colId xmlns:a16="http://schemas.microsoft.com/office/drawing/2014/main" val="2826686398"/>
                    </a:ext>
                  </a:extLst>
                </a:gridCol>
              </a:tblGrid>
              <a:tr h="344431">
                <a:tc>
                  <a:txBody>
                    <a:bodyPr/>
                    <a:lstStyle/>
                    <a:p>
                      <a:pPr algn="ctr" latinLnBrk="1"/>
                      <a:r>
                        <a:rPr lang="en-US" altLang="ko-KR" sz="1400" b="1" dirty="0">
                          <a:latin typeface="Arial Nova" panose="020B0504020202020204" pitchFamily="34" charset="0"/>
                        </a:rPr>
                        <a:t>Level1</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latinLnBrk="1"/>
                      <a:r>
                        <a:rPr lang="en-US" altLang="ko-KR" sz="1400" b="1" dirty="0">
                          <a:latin typeface="Arial Nova" panose="020B0504020202020204" pitchFamily="34" charset="0"/>
                        </a:rPr>
                        <a:t>Level2</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latinLnBrk="1"/>
                      <a:r>
                        <a:rPr lang="en-US" altLang="ko-KR" sz="1400" b="1" dirty="0">
                          <a:latin typeface="Arial Nova" panose="020B0504020202020204" pitchFamily="34" charset="0"/>
                        </a:rPr>
                        <a:t>Note</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788446891"/>
                  </a:ext>
                </a:extLst>
              </a:tr>
              <a:tr h="624578">
                <a:tc>
                  <a:txBody>
                    <a:bodyPr/>
                    <a:lstStyle/>
                    <a:p>
                      <a:pPr algn="ctr" latinLnBrk="1"/>
                      <a:r>
                        <a:rPr lang="en-US" altLang="ko-KR" sz="1400" b="1" dirty="0">
                          <a:latin typeface="Arial Nova" panose="020B0504020202020204" pitchFamily="34" charset="0"/>
                        </a:rPr>
                        <a:t>Finance</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400" dirty="0">
                          <a:latin typeface="Arial Nova" panose="020B0504020202020204" pitchFamily="34" charset="0"/>
                        </a:rPr>
                        <a:t>B/C Ratio</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Benefit and Cost ratio</a:t>
                      </a:r>
                      <a:r>
                        <a:rPr lang="en-US" altLang="ko-KR" sz="1400" baseline="0" dirty="0">
                          <a:latin typeface="Arial Nova" panose="020B0504020202020204" pitchFamily="34" charset="0"/>
                        </a:rPr>
                        <a:t> of the applying new technology</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660647"/>
                  </a:ext>
                </a:extLst>
              </a:tr>
              <a:tr h="759183">
                <a:tc>
                  <a:txBody>
                    <a:bodyPr/>
                    <a:lstStyle/>
                    <a:p>
                      <a:pPr algn="ctr" latinLnBrk="1"/>
                      <a:r>
                        <a:rPr lang="en-US" altLang="ko-KR" sz="1400" b="1" dirty="0">
                          <a:latin typeface="Arial Nova" panose="020B0504020202020204" pitchFamily="34" charset="0"/>
                        </a:rPr>
                        <a:t>Market</a:t>
                      </a:r>
                      <a:r>
                        <a:rPr lang="ko-KR" altLang="en-US" sz="1400" b="1" dirty="0">
                          <a:latin typeface="Arial Nova" panose="020B0504020202020204" pitchFamily="34" charset="0"/>
                        </a:rPr>
                        <a:t> </a:t>
                      </a:r>
                      <a:r>
                        <a:rPr lang="en-US" altLang="ko-KR" sz="1400" b="1" dirty="0">
                          <a:latin typeface="Arial Nova" panose="020B0504020202020204" pitchFamily="34" charset="0"/>
                        </a:rPr>
                        <a:t>Position</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400" dirty="0">
                          <a:latin typeface="Arial Nova" panose="020B0504020202020204" pitchFamily="34" charset="0"/>
                        </a:rPr>
                        <a:t>Brand Image</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Enhancing brand</a:t>
                      </a:r>
                      <a:r>
                        <a:rPr lang="en-US" altLang="ko-KR" sz="1400" baseline="0" dirty="0">
                          <a:latin typeface="Arial Nova" panose="020B0504020202020204" pitchFamily="34" charset="0"/>
                        </a:rPr>
                        <a:t> image through the a</a:t>
                      </a:r>
                      <a:r>
                        <a:rPr lang="en-US" altLang="ko-KR" sz="1400" dirty="0">
                          <a:latin typeface="Arial Nova" panose="020B0504020202020204" pitchFamily="34" charset="0"/>
                        </a:rPr>
                        <a:t>ltered</a:t>
                      </a:r>
                      <a:r>
                        <a:rPr lang="en-US" altLang="ko-KR" sz="1400" baseline="0" dirty="0">
                          <a:latin typeface="Arial Nova" panose="020B0504020202020204" pitchFamily="34" charset="0"/>
                        </a:rPr>
                        <a:t> business </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71383"/>
                  </a:ext>
                </a:extLst>
              </a:tr>
              <a:tr h="504056">
                <a:tc rowSpan="2">
                  <a:txBody>
                    <a:bodyPr/>
                    <a:lstStyle/>
                    <a:p>
                      <a:pPr algn="ctr" latinLnBrk="1"/>
                      <a:r>
                        <a:rPr lang="en-US" altLang="ko-KR" sz="1400" b="1" dirty="0">
                          <a:latin typeface="Arial Nova" panose="020B0504020202020204" pitchFamily="34" charset="0"/>
                        </a:rPr>
                        <a:t>Utility</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400" dirty="0">
                          <a:latin typeface="Arial Nova" panose="020B0504020202020204" pitchFamily="34" charset="0"/>
                        </a:rPr>
                        <a:t>Efficiency</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1400" dirty="0">
                          <a:latin typeface="Arial Nova" panose="020B0504020202020204" pitchFamily="34" charset="0"/>
                        </a:rPr>
                        <a:t>Changing</a:t>
                      </a:r>
                      <a:r>
                        <a:rPr lang="en-US" altLang="ko-KR" sz="1400" baseline="0" dirty="0">
                          <a:latin typeface="Arial Nova" panose="020B0504020202020204" pitchFamily="34" charset="0"/>
                        </a:rPr>
                        <a:t> </a:t>
                      </a:r>
                      <a:r>
                        <a:rPr lang="en-US" altLang="ko-KR" sz="1400" dirty="0">
                          <a:latin typeface="Arial Nova" panose="020B0504020202020204" pitchFamily="34" charset="0"/>
                        </a:rPr>
                        <a:t>ratio</a:t>
                      </a:r>
                      <a:r>
                        <a:rPr lang="en-US" altLang="ko-KR" sz="1400" baseline="0" dirty="0">
                          <a:latin typeface="Arial Nova" panose="020B0504020202020204" pitchFamily="34" charset="0"/>
                        </a:rPr>
                        <a:t> of the process efficiency</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796242"/>
                  </a:ext>
                </a:extLst>
              </a:tr>
              <a:tr h="479057">
                <a:tc v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Data utility</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1400" dirty="0">
                          <a:latin typeface="Arial Nova" panose="020B0504020202020204" pitchFamily="34" charset="0"/>
                        </a:rPr>
                        <a:t>Utilizing customer’s data and product</a:t>
                      </a:r>
                      <a:r>
                        <a:rPr lang="en-US" altLang="ko-KR" sz="1400" baseline="0" dirty="0">
                          <a:latin typeface="Arial Nova" panose="020B0504020202020204" pitchFamily="34" charset="0"/>
                        </a:rPr>
                        <a:t> data</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750934"/>
                  </a:ext>
                </a:extLst>
              </a:tr>
              <a:tr h="479057">
                <a:tc rowSpan="2">
                  <a:txBody>
                    <a:bodyPr/>
                    <a:lstStyle/>
                    <a:p>
                      <a:pPr algn="ctr" latinLnBrk="1"/>
                      <a:r>
                        <a:rPr lang="en-US" altLang="ko-KR" sz="1400" b="1" dirty="0">
                          <a:latin typeface="Arial Nova" panose="020B0504020202020204" pitchFamily="34" charset="0"/>
                        </a:rPr>
                        <a:t>Risk</a:t>
                      </a:r>
                      <a:endParaRPr lang="ko-KR" altLang="en-US" sz="1400" b="1"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400" dirty="0">
                          <a:latin typeface="Arial Nova" panose="020B0504020202020204" pitchFamily="34" charset="0"/>
                        </a:rPr>
                        <a:t>Technological</a:t>
                      </a:r>
                      <a:r>
                        <a:rPr lang="en-US" altLang="ko-KR" sz="1400" baseline="0" dirty="0">
                          <a:latin typeface="Arial Nova" panose="020B0504020202020204" pitchFamily="34" charset="0"/>
                        </a:rPr>
                        <a:t> problem</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Problem</a:t>
                      </a:r>
                      <a:r>
                        <a:rPr lang="en-US" altLang="ko-KR" sz="1400" baseline="0" dirty="0">
                          <a:latin typeface="Arial Nova" panose="020B0504020202020204" pitchFamily="34" charset="0"/>
                        </a:rPr>
                        <a:t> that can be occurred by technological issue</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729785"/>
                  </a:ext>
                </a:extLst>
              </a:tr>
              <a:tr h="422702">
                <a:tc v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Social</a:t>
                      </a:r>
                      <a:r>
                        <a:rPr lang="en-US" altLang="ko-KR" sz="1400" baseline="0" dirty="0">
                          <a:latin typeface="Arial Nova" panose="020B0504020202020204" pitchFamily="34" charset="0"/>
                        </a:rPr>
                        <a:t> Problem</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Arial Nova" panose="020B0504020202020204" pitchFamily="34" charset="0"/>
                        </a:rPr>
                        <a:t>Problem</a:t>
                      </a:r>
                      <a:r>
                        <a:rPr lang="en-US" altLang="ko-KR" sz="1400" baseline="0" dirty="0">
                          <a:latin typeface="Arial Nova" panose="020B0504020202020204" pitchFamily="34" charset="0"/>
                        </a:rPr>
                        <a:t> that can cause social issue</a:t>
                      </a:r>
                      <a:endParaRPr lang="ko-KR" altLang="en-US" sz="14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457397"/>
                  </a:ext>
                </a:extLst>
              </a:tr>
            </a:tbl>
          </a:graphicData>
        </a:graphic>
      </p:graphicFrame>
      <p:sp>
        <p:nvSpPr>
          <p:cNvPr id="12" name="TextBox 11">
            <a:extLst>
              <a:ext uri="{FF2B5EF4-FFF2-40B4-BE49-F238E27FC236}">
                <a16:creationId xmlns:a16="http://schemas.microsoft.com/office/drawing/2014/main" id="{167485F3-5BFB-4A8A-80F1-06933AD9A5BF}"/>
              </a:ext>
            </a:extLst>
          </p:cNvPr>
          <p:cNvSpPr txBox="1"/>
          <p:nvPr/>
        </p:nvSpPr>
        <p:spPr>
          <a:xfrm>
            <a:off x="6660235" y="5733256"/>
            <a:ext cx="2088229" cy="523220"/>
          </a:xfrm>
          <a:prstGeom prst="rect">
            <a:avLst/>
          </a:prstGeom>
          <a:noFill/>
        </p:spPr>
        <p:txBody>
          <a:bodyPr wrap="square" rtlCol="0">
            <a:spAutoFit/>
          </a:bodyPr>
          <a:lstStyle/>
          <a:p>
            <a:pPr algn="r"/>
            <a:r>
              <a:rPr lang="en-US" altLang="ko-KR" sz="2800" dirty="0">
                <a:latin typeface="Arial Nova" panose="020B0504020202020204" pitchFamily="34" charset="0"/>
              </a:rPr>
              <a:t>Explanation</a:t>
            </a:r>
            <a:endParaRPr lang="ko-KR" altLang="en-US" sz="2800" dirty="0">
              <a:latin typeface="Arial Nova" panose="020B0504020202020204" pitchFamily="34" charset="0"/>
            </a:endParaRPr>
          </a:p>
        </p:txBody>
      </p:sp>
      <p:sp>
        <p:nvSpPr>
          <p:cNvPr id="13" name="직사각형 12">
            <a:extLst>
              <a:ext uri="{FF2B5EF4-FFF2-40B4-BE49-F238E27FC236}">
                <a16:creationId xmlns:a16="http://schemas.microsoft.com/office/drawing/2014/main" id="{0A62E4FD-C079-4E0E-913A-CD146FFBCEF0}"/>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4593B79-DBD3-437A-A30C-18C0C31C744D}"/>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16" name="TextBox 15">
            <a:extLst>
              <a:ext uri="{FF2B5EF4-FFF2-40B4-BE49-F238E27FC236}">
                <a16:creationId xmlns:a16="http://schemas.microsoft.com/office/drawing/2014/main" id="{0DA604B5-D3C9-47A6-BFDB-C67B2FFC45E4}"/>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9" name="TextBox 18">
            <a:extLst>
              <a:ext uri="{FF2B5EF4-FFF2-40B4-BE49-F238E27FC236}">
                <a16:creationId xmlns:a16="http://schemas.microsoft.com/office/drawing/2014/main" id="{FA525799-C6FC-4AF8-A99C-3FDC67FD51D6}"/>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2C38D406-5B70-44D6-8A7E-4BCF8683BBC9}"/>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1" name="TextBox 20">
            <a:extLst>
              <a:ext uri="{FF2B5EF4-FFF2-40B4-BE49-F238E27FC236}">
                <a16:creationId xmlns:a16="http://schemas.microsoft.com/office/drawing/2014/main" id="{9F666933-E8EB-402F-ABFB-417FF8DB3582}"/>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spTree>
    <p:extLst>
      <p:ext uri="{BB962C8B-B14F-4D97-AF65-F5344CB8AC3E}">
        <p14:creationId xmlns:p14="http://schemas.microsoft.com/office/powerpoint/2010/main" val="421119170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 name="다이어그램 11">
            <a:extLst>
              <a:ext uri="{FF2B5EF4-FFF2-40B4-BE49-F238E27FC236}">
                <a16:creationId xmlns:a16="http://schemas.microsoft.com/office/drawing/2014/main" id="{1E92B8B5-D3E7-4B4D-BE9D-C2AEABD13ECB}"/>
              </a:ext>
            </a:extLst>
          </p:cNvPr>
          <p:cNvGraphicFramePr/>
          <p:nvPr>
            <p:extLst>
              <p:ext uri="{D42A27DB-BD31-4B8C-83A1-F6EECF244321}">
                <p14:modId xmlns:p14="http://schemas.microsoft.com/office/powerpoint/2010/main" val="395524393"/>
              </p:ext>
            </p:extLst>
          </p:nvPr>
        </p:nvGraphicFramePr>
        <p:xfrm>
          <a:off x="1403648" y="1309991"/>
          <a:ext cx="7915988" cy="4207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직사각형 12">
            <a:extLst>
              <a:ext uri="{FF2B5EF4-FFF2-40B4-BE49-F238E27FC236}">
                <a16:creationId xmlns:a16="http://schemas.microsoft.com/office/drawing/2014/main" id="{D9DA086C-AE52-44D5-9E0D-A6979AC3C1AA}"/>
              </a:ext>
            </a:extLst>
          </p:cNvPr>
          <p:cNvSpPr/>
          <p:nvPr/>
        </p:nvSpPr>
        <p:spPr>
          <a:xfrm>
            <a:off x="3194877" y="5976611"/>
            <a:ext cx="1487896" cy="620741"/>
          </a:xfrm>
          <a:prstGeom prst="rect">
            <a:avLst/>
          </a:prstGeom>
          <a:solidFill>
            <a:schemeClr val="accent2">
              <a:lumMod val="20000"/>
              <a:lumOff val="80000"/>
            </a:schemeClr>
          </a:solidFill>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dirty="0"/>
              <a:t>Introduction</a:t>
            </a:r>
            <a:endParaRPr lang="ko-KR" altLang="en-US" dirty="0"/>
          </a:p>
        </p:txBody>
      </p:sp>
      <p:sp>
        <p:nvSpPr>
          <p:cNvPr id="14" name="직사각형 13">
            <a:extLst>
              <a:ext uri="{FF2B5EF4-FFF2-40B4-BE49-F238E27FC236}">
                <a16:creationId xmlns:a16="http://schemas.microsoft.com/office/drawing/2014/main" id="{E73B2611-43D9-4951-8172-B4D72B547E80}"/>
              </a:ext>
            </a:extLst>
          </p:cNvPr>
          <p:cNvSpPr/>
          <p:nvPr/>
        </p:nvSpPr>
        <p:spPr>
          <a:xfrm>
            <a:off x="5566129" y="5976611"/>
            <a:ext cx="2025196" cy="620741"/>
          </a:xfrm>
          <a:prstGeom prst="rect">
            <a:avLst/>
          </a:prstGeom>
          <a:solidFill>
            <a:schemeClr val="tx2">
              <a:lumMod val="20000"/>
              <a:lumOff val="80000"/>
            </a:schemeClr>
          </a:solidFill>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dirty="0"/>
              <a:t>Not Introduction</a:t>
            </a:r>
            <a:endParaRPr lang="ko-KR" altLang="en-US" dirty="0"/>
          </a:p>
        </p:txBody>
      </p:sp>
      <p:cxnSp>
        <p:nvCxnSpPr>
          <p:cNvPr id="19" name="직선 연결선 18">
            <a:extLst>
              <a:ext uri="{FF2B5EF4-FFF2-40B4-BE49-F238E27FC236}">
                <a16:creationId xmlns:a16="http://schemas.microsoft.com/office/drawing/2014/main" id="{7EDF98EB-844E-44FE-A3DA-BDA704C9AF74}"/>
              </a:ext>
            </a:extLst>
          </p:cNvPr>
          <p:cNvCxnSpPr>
            <a:cxnSpLocks/>
            <a:stCxn id="13" idx="0"/>
          </p:cNvCxnSpPr>
          <p:nvPr/>
        </p:nvCxnSpPr>
        <p:spPr>
          <a:xfrm flipH="1" flipV="1">
            <a:off x="2843808" y="5517233"/>
            <a:ext cx="1095017" cy="459378"/>
          </a:xfrm>
          <a:prstGeom prst="line">
            <a:avLst/>
          </a:prstGeom>
        </p:spPr>
        <p:style>
          <a:lnRef idx="1">
            <a:schemeClr val="dk1"/>
          </a:lnRef>
          <a:fillRef idx="0">
            <a:schemeClr val="dk1"/>
          </a:fillRef>
          <a:effectRef idx="0">
            <a:schemeClr val="dk1"/>
          </a:effectRef>
          <a:fontRef idx="minor">
            <a:schemeClr val="tx1"/>
          </a:fontRef>
        </p:style>
      </p:cxnSp>
      <p:cxnSp>
        <p:nvCxnSpPr>
          <p:cNvPr id="20" name="직선 연결선 19">
            <a:extLst>
              <a:ext uri="{FF2B5EF4-FFF2-40B4-BE49-F238E27FC236}">
                <a16:creationId xmlns:a16="http://schemas.microsoft.com/office/drawing/2014/main" id="{CC1CEA37-5650-4F5C-B765-1AF6F1B35C44}"/>
              </a:ext>
            </a:extLst>
          </p:cNvPr>
          <p:cNvCxnSpPr>
            <a:cxnSpLocks/>
            <a:stCxn id="13" idx="0"/>
          </p:cNvCxnSpPr>
          <p:nvPr/>
        </p:nvCxnSpPr>
        <p:spPr>
          <a:xfrm flipH="1" flipV="1">
            <a:off x="3851920" y="5517233"/>
            <a:ext cx="86905" cy="459378"/>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a:extLst>
              <a:ext uri="{FF2B5EF4-FFF2-40B4-BE49-F238E27FC236}">
                <a16:creationId xmlns:a16="http://schemas.microsoft.com/office/drawing/2014/main" id="{AF301990-9785-46B4-9C47-71A40BA9C8FB}"/>
              </a:ext>
            </a:extLst>
          </p:cNvPr>
          <p:cNvCxnSpPr>
            <a:cxnSpLocks/>
            <a:stCxn id="13" idx="0"/>
          </p:cNvCxnSpPr>
          <p:nvPr/>
        </p:nvCxnSpPr>
        <p:spPr>
          <a:xfrm flipV="1">
            <a:off x="3938825" y="5517233"/>
            <a:ext cx="993215" cy="459378"/>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CAFD6B58-56BA-4B3F-AADF-54B711E60DF5}"/>
              </a:ext>
            </a:extLst>
          </p:cNvPr>
          <p:cNvCxnSpPr>
            <a:cxnSpLocks/>
            <a:stCxn id="13" idx="0"/>
          </p:cNvCxnSpPr>
          <p:nvPr/>
        </p:nvCxnSpPr>
        <p:spPr>
          <a:xfrm flipV="1">
            <a:off x="3938825" y="5517233"/>
            <a:ext cx="2001327" cy="459378"/>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id="{B0461837-D9EA-481B-B7A6-1564214E2E05}"/>
              </a:ext>
            </a:extLst>
          </p:cNvPr>
          <p:cNvCxnSpPr>
            <a:cxnSpLocks/>
            <a:stCxn id="13" idx="0"/>
          </p:cNvCxnSpPr>
          <p:nvPr/>
        </p:nvCxnSpPr>
        <p:spPr>
          <a:xfrm flipV="1">
            <a:off x="3938825" y="5517233"/>
            <a:ext cx="3009439" cy="459378"/>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a:extLst>
              <a:ext uri="{FF2B5EF4-FFF2-40B4-BE49-F238E27FC236}">
                <a16:creationId xmlns:a16="http://schemas.microsoft.com/office/drawing/2014/main" id="{59037567-9B7F-4715-A1E9-A179FFCCAA2D}"/>
              </a:ext>
            </a:extLst>
          </p:cNvPr>
          <p:cNvCxnSpPr>
            <a:cxnSpLocks/>
            <a:stCxn id="13" idx="0"/>
          </p:cNvCxnSpPr>
          <p:nvPr/>
        </p:nvCxnSpPr>
        <p:spPr>
          <a:xfrm flipV="1">
            <a:off x="3938825" y="5517233"/>
            <a:ext cx="4017551" cy="459378"/>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a:extLst>
              <a:ext uri="{FF2B5EF4-FFF2-40B4-BE49-F238E27FC236}">
                <a16:creationId xmlns:a16="http://schemas.microsoft.com/office/drawing/2014/main" id="{E841AF7B-B07F-48FA-93AD-0ED1055236D8}"/>
              </a:ext>
            </a:extLst>
          </p:cNvPr>
          <p:cNvCxnSpPr>
            <a:cxnSpLocks/>
            <a:stCxn id="14" idx="0"/>
          </p:cNvCxnSpPr>
          <p:nvPr/>
        </p:nvCxnSpPr>
        <p:spPr>
          <a:xfrm flipH="1" flipV="1">
            <a:off x="2843808" y="5517233"/>
            <a:ext cx="3734919" cy="459378"/>
          </a:xfrm>
          <a:prstGeom prst="line">
            <a:avLst/>
          </a:prstGeom>
        </p:spPr>
        <p:style>
          <a:lnRef idx="1">
            <a:schemeClr val="dk1"/>
          </a:lnRef>
          <a:fillRef idx="0">
            <a:schemeClr val="dk1"/>
          </a:fillRef>
          <a:effectRef idx="0">
            <a:schemeClr val="dk1"/>
          </a:effectRef>
          <a:fontRef idx="minor">
            <a:schemeClr val="tx1"/>
          </a:fontRef>
        </p:style>
      </p:cxnSp>
      <p:cxnSp>
        <p:nvCxnSpPr>
          <p:cNvPr id="27" name="직선 연결선 26">
            <a:extLst>
              <a:ext uri="{FF2B5EF4-FFF2-40B4-BE49-F238E27FC236}">
                <a16:creationId xmlns:a16="http://schemas.microsoft.com/office/drawing/2014/main" id="{AD1208AD-3A0E-4F77-9839-724BB28D1A49}"/>
              </a:ext>
            </a:extLst>
          </p:cNvPr>
          <p:cNvCxnSpPr>
            <a:cxnSpLocks/>
            <a:stCxn id="14" idx="0"/>
          </p:cNvCxnSpPr>
          <p:nvPr/>
        </p:nvCxnSpPr>
        <p:spPr>
          <a:xfrm flipH="1" flipV="1">
            <a:off x="3851920" y="5517233"/>
            <a:ext cx="2726807" cy="459378"/>
          </a:xfrm>
          <a:prstGeom prst="line">
            <a:avLst/>
          </a:prstGeom>
        </p:spPr>
        <p:style>
          <a:lnRef idx="1">
            <a:schemeClr val="dk1"/>
          </a:lnRef>
          <a:fillRef idx="0">
            <a:schemeClr val="dk1"/>
          </a:fillRef>
          <a:effectRef idx="0">
            <a:schemeClr val="dk1"/>
          </a:effectRef>
          <a:fontRef idx="minor">
            <a:schemeClr val="tx1"/>
          </a:fontRef>
        </p:style>
      </p:cxnSp>
      <p:cxnSp>
        <p:nvCxnSpPr>
          <p:cNvPr id="28" name="직선 연결선 27">
            <a:extLst>
              <a:ext uri="{FF2B5EF4-FFF2-40B4-BE49-F238E27FC236}">
                <a16:creationId xmlns:a16="http://schemas.microsoft.com/office/drawing/2014/main" id="{0F8B177F-567A-4F25-89DA-E634374EE566}"/>
              </a:ext>
            </a:extLst>
          </p:cNvPr>
          <p:cNvCxnSpPr>
            <a:cxnSpLocks/>
            <a:stCxn id="14" idx="0"/>
          </p:cNvCxnSpPr>
          <p:nvPr/>
        </p:nvCxnSpPr>
        <p:spPr>
          <a:xfrm flipH="1" flipV="1">
            <a:off x="4932040" y="5517233"/>
            <a:ext cx="1646687" cy="459378"/>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a:extLst>
              <a:ext uri="{FF2B5EF4-FFF2-40B4-BE49-F238E27FC236}">
                <a16:creationId xmlns:a16="http://schemas.microsoft.com/office/drawing/2014/main" id="{BDCA3F41-6208-49D2-9E4C-716694E9B3FA}"/>
              </a:ext>
            </a:extLst>
          </p:cNvPr>
          <p:cNvCxnSpPr>
            <a:cxnSpLocks/>
            <a:stCxn id="14" idx="0"/>
          </p:cNvCxnSpPr>
          <p:nvPr/>
        </p:nvCxnSpPr>
        <p:spPr>
          <a:xfrm flipH="1" flipV="1">
            <a:off x="5940152" y="5517233"/>
            <a:ext cx="638575" cy="459378"/>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a:extLst>
              <a:ext uri="{FF2B5EF4-FFF2-40B4-BE49-F238E27FC236}">
                <a16:creationId xmlns:a16="http://schemas.microsoft.com/office/drawing/2014/main" id="{AE935C04-B0BD-4E8C-879F-AD0FBE327975}"/>
              </a:ext>
            </a:extLst>
          </p:cNvPr>
          <p:cNvCxnSpPr>
            <a:cxnSpLocks/>
            <a:stCxn id="14" idx="0"/>
          </p:cNvCxnSpPr>
          <p:nvPr/>
        </p:nvCxnSpPr>
        <p:spPr>
          <a:xfrm flipV="1">
            <a:off x="6578727" y="5517233"/>
            <a:ext cx="369537" cy="459378"/>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a:extLst>
              <a:ext uri="{FF2B5EF4-FFF2-40B4-BE49-F238E27FC236}">
                <a16:creationId xmlns:a16="http://schemas.microsoft.com/office/drawing/2014/main" id="{170C7002-D040-45D6-964F-494F87573AED}"/>
              </a:ext>
            </a:extLst>
          </p:cNvPr>
          <p:cNvCxnSpPr>
            <a:cxnSpLocks/>
          </p:cNvCxnSpPr>
          <p:nvPr/>
        </p:nvCxnSpPr>
        <p:spPr>
          <a:xfrm flipV="1">
            <a:off x="6588223" y="5517233"/>
            <a:ext cx="1353256" cy="474206"/>
          </a:xfrm>
          <a:prstGeom prst="line">
            <a:avLst/>
          </a:prstGeom>
        </p:spPr>
        <p:style>
          <a:lnRef idx="1">
            <a:schemeClr val="dk1"/>
          </a:lnRef>
          <a:fillRef idx="0">
            <a:schemeClr val="dk1"/>
          </a:fillRef>
          <a:effectRef idx="0">
            <a:schemeClr val="dk1"/>
          </a:effectRef>
          <a:fontRef idx="minor">
            <a:schemeClr val="tx1"/>
          </a:fontRef>
        </p:style>
      </p:cxnSp>
      <p:cxnSp>
        <p:nvCxnSpPr>
          <p:cNvPr id="44" name="직선 연결선 43">
            <a:extLst>
              <a:ext uri="{FF2B5EF4-FFF2-40B4-BE49-F238E27FC236}">
                <a16:creationId xmlns:a16="http://schemas.microsoft.com/office/drawing/2014/main" id="{F8112D94-C593-4841-8433-03A000B7BC14}"/>
              </a:ext>
            </a:extLst>
          </p:cNvPr>
          <p:cNvCxnSpPr>
            <a:cxnSpLocks/>
          </p:cNvCxnSpPr>
          <p:nvPr/>
        </p:nvCxnSpPr>
        <p:spPr>
          <a:xfrm>
            <a:off x="836462" y="5540123"/>
            <a:ext cx="1085131"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EDB08E50-DB65-47E8-939E-2594196C46EB}"/>
              </a:ext>
            </a:extLst>
          </p:cNvPr>
          <p:cNvCxnSpPr>
            <a:cxnSpLocks/>
          </p:cNvCxnSpPr>
          <p:nvPr/>
        </p:nvCxnSpPr>
        <p:spPr>
          <a:xfrm>
            <a:off x="836462" y="4100320"/>
            <a:ext cx="1085131"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C083146-4843-4968-B622-664917EAC0C1}"/>
              </a:ext>
            </a:extLst>
          </p:cNvPr>
          <p:cNvSpPr txBox="1"/>
          <p:nvPr/>
        </p:nvSpPr>
        <p:spPr>
          <a:xfrm>
            <a:off x="803812" y="3725910"/>
            <a:ext cx="1102005" cy="369332"/>
          </a:xfrm>
          <a:prstGeom prst="rect">
            <a:avLst/>
          </a:prstGeom>
          <a:noFill/>
        </p:spPr>
        <p:txBody>
          <a:bodyPr wrap="square" rtlCol="0">
            <a:spAutoFit/>
          </a:bodyPr>
          <a:lstStyle/>
          <a:p>
            <a:r>
              <a:rPr lang="en-US" altLang="ko-KR" dirty="0">
                <a:latin typeface="Arial Nova" panose="020B0504020202020204" pitchFamily="34" charset="0"/>
              </a:rPr>
              <a:t>Level 1</a:t>
            </a:r>
            <a:endParaRPr lang="ko-KR" altLang="en-US" dirty="0">
              <a:latin typeface="Arial Nova" panose="020B0504020202020204" pitchFamily="34" charset="0"/>
            </a:endParaRPr>
          </a:p>
        </p:txBody>
      </p:sp>
      <p:sp>
        <p:nvSpPr>
          <p:cNvPr id="49" name="TextBox 48">
            <a:extLst>
              <a:ext uri="{FF2B5EF4-FFF2-40B4-BE49-F238E27FC236}">
                <a16:creationId xmlns:a16="http://schemas.microsoft.com/office/drawing/2014/main" id="{E04A4CFC-BA05-494D-943B-0BEA460BCD66}"/>
              </a:ext>
            </a:extLst>
          </p:cNvPr>
          <p:cNvSpPr txBox="1"/>
          <p:nvPr/>
        </p:nvSpPr>
        <p:spPr>
          <a:xfrm>
            <a:off x="814146" y="5165712"/>
            <a:ext cx="1102005" cy="369332"/>
          </a:xfrm>
          <a:prstGeom prst="rect">
            <a:avLst/>
          </a:prstGeom>
          <a:noFill/>
        </p:spPr>
        <p:txBody>
          <a:bodyPr wrap="square" rtlCol="0">
            <a:spAutoFit/>
          </a:bodyPr>
          <a:lstStyle/>
          <a:p>
            <a:r>
              <a:rPr lang="en-US" altLang="ko-KR" dirty="0">
                <a:latin typeface="Arial Nova" panose="020B0504020202020204" pitchFamily="34" charset="0"/>
              </a:rPr>
              <a:t>Level 2</a:t>
            </a:r>
            <a:endParaRPr lang="ko-KR" altLang="en-US" dirty="0">
              <a:latin typeface="Arial Nova" panose="020B0504020202020204" pitchFamily="34" charset="0"/>
            </a:endParaRPr>
          </a:p>
        </p:txBody>
      </p:sp>
      <p:cxnSp>
        <p:nvCxnSpPr>
          <p:cNvPr id="50" name="직선 연결선 49">
            <a:extLst>
              <a:ext uri="{FF2B5EF4-FFF2-40B4-BE49-F238E27FC236}">
                <a16:creationId xmlns:a16="http://schemas.microsoft.com/office/drawing/2014/main" id="{28EAE478-C19E-4C9D-85B4-9F7EDCED83DB}"/>
              </a:ext>
            </a:extLst>
          </p:cNvPr>
          <p:cNvCxnSpPr>
            <a:cxnSpLocks/>
          </p:cNvCxnSpPr>
          <p:nvPr/>
        </p:nvCxnSpPr>
        <p:spPr>
          <a:xfrm>
            <a:off x="858778" y="6528187"/>
            <a:ext cx="1085131"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CD871A0-59DB-461E-9936-B95B7A523BBD}"/>
              </a:ext>
            </a:extLst>
          </p:cNvPr>
          <p:cNvSpPr txBox="1"/>
          <p:nvPr/>
        </p:nvSpPr>
        <p:spPr>
          <a:xfrm>
            <a:off x="836462" y="6153776"/>
            <a:ext cx="1102005" cy="369332"/>
          </a:xfrm>
          <a:prstGeom prst="rect">
            <a:avLst/>
          </a:prstGeom>
          <a:noFill/>
        </p:spPr>
        <p:txBody>
          <a:bodyPr wrap="square" rtlCol="0">
            <a:spAutoFit/>
          </a:bodyPr>
          <a:lstStyle/>
          <a:p>
            <a:r>
              <a:rPr lang="en-US" altLang="ko-KR" dirty="0">
                <a:latin typeface="Arial Nova" panose="020B0504020202020204" pitchFamily="34" charset="0"/>
              </a:rPr>
              <a:t>Level 3</a:t>
            </a:r>
            <a:endParaRPr lang="ko-KR" altLang="en-US" dirty="0">
              <a:latin typeface="Arial Nova" panose="020B0504020202020204" pitchFamily="34" charset="0"/>
            </a:endParaRPr>
          </a:p>
        </p:txBody>
      </p:sp>
      <p:sp>
        <p:nvSpPr>
          <p:cNvPr id="34" name="직사각형 33">
            <a:extLst>
              <a:ext uri="{FF2B5EF4-FFF2-40B4-BE49-F238E27FC236}">
                <a16:creationId xmlns:a16="http://schemas.microsoft.com/office/drawing/2014/main" id="{8D02383F-D211-48F1-B920-F7879534752E}"/>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388A402E-0DFD-40B5-BF48-00B7D0E719BE}"/>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36" name="TextBox 35">
            <a:extLst>
              <a:ext uri="{FF2B5EF4-FFF2-40B4-BE49-F238E27FC236}">
                <a16:creationId xmlns:a16="http://schemas.microsoft.com/office/drawing/2014/main" id="{F24A7122-2CFB-4540-9CAA-137B7452C13D}"/>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7" name="TextBox 36">
            <a:extLst>
              <a:ext uri="{FF2B5EF4-FFF2-40B4-BE49-F238E27FC236}">
                <a16:creationId xmlns:a16="http://schemas.microsoft.com/office/drawing/2014/main" id="{E4D88EB1-25F1-4344-9D5C-00F73C5315FA}"/>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8" name="TextBox 37">
            <a:extLst>
              <a:ext uri="{FF2B5EF4-FFF2-40B4-BE49-F238E27FC236}">
                <a16:creationId xmlns:a16="http://schemas.microsoft.com/office/drawing/2014/main" id="{216851CC-5939-49F4-A876-28E0712B2E2D}"/>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9" name="TextBox 38">
            <a:extLst>
              <a:ext uri="{FF2B5EF4-FFF2-40B4-BE49-F238E27FC236}">
                <a16:creationId xmlns:a16="http://schemas.microsoft.com/office/drawing/2014/main" id="{1E307097-7640-436F-9237-54FBBDC1F77A}"/>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spTree>
    <p:extLst>
      <p:ext uri="{BB962C8B-B14F-4D97-AF65-F5344CB8AC3E}">
        <p14:creationId xmlns:p14="http://schemas.microsoft.com/office/powerpoint/2010/main" val="26629635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4" name="표 33">
            <a:extLst>
              <a:ext uri="{FF2B5EF4-FFF2-40B4-BE49-F238E27FC236}">
                <a16:creationId xmlns:a16="http://schemas.microsoft.com/office/drawing/2014/main" id="{4413D48E-284A-4EC1-A20B-ABB82ACBFCD6}"/>
              </a:ext>
            </a:extLst>
          </p:cNvPr>
          <p:cNvGraphicFramePr>
            <a:graphicFrameLocks noGrp="1"/>
          </p:cNvGraphicFramePr>
          <p:nvPr>
            <p:extLst>
              <p:ext uri="{D42A27DB-BD31-4B8C-83A1-F6EECF244321}">
                <p14:modId xmlns:p14="http://schemas.microsoft.com/office/powerpoint/2010/main" val="2783137449"/>
              </p:ext>
            </p:extLst>
          </p:nvPr>
        </p:nvGraphicFramePr>
        <p:xfrm>
          <a:off x="1021723" y="2278283"/>
          <a:ext cx="7682958" cy="3598989"/>
        </p:xfrm>
        <a:graphic>
          <a:graphicData uri="http://schemas.openxmlformats.org/drawingml/2006/table">
            <a:tbl>
              <a:tblPr firstRow="1" bandRow="1">
                <a:tableStyleId>{2D5ABB26-0587-4C30-8999-92F81FD0307C}</a:tableStyleId>
              </a:tblPr>
              <a:tblGrid>
                <a:gridCol w="4667478">
                  <a:extLst>
                    <a:ext uri="{9D8B030D-6E8A-4147-A177-3AD203B41FA5}">
                      <a16:colId xmlns:a16="http://schemas.microsoft.com/office/drawing/2014/main" val="350050980"/>
                    </a:ext>
                  </a:extLst>
                </a:gridCol>
                <a:gridCol w="1507739">
                  <a:extLst>
                    <a:ext uri="{9D8B030D-6E8A-4147-A177-3AD203B41FA5}">
                      <a16:colId xmlns:a16="http://schemas.microsoft.com/office/drawing/2014/main" val="1282164487"/>
                    </a:ext>
                  </a:extLst>
                </a:gridCol>
                <a:gridCol w="1507741">
                  <a:extLst>
                    <a:ext uri="{9D8B030D-6E8A-4147-A177-3AD203B41FA5}">
                      <a16:colId xmlns:a16="http://schemas.microsoft.com/office/drawing/2014/main" val="1950774469"/>
                    </a:ext>
                  </a:extLst>
                </a:gridCol>
              </a:tblGrid>
              <a:tr h="581469">
                <a:tc>
                  <a:txBody>
                    <a:bodyPr/>
                    <a:lstStyle/>
                    <a:p>
                      <a:pPr latinLnBrk="1"/>
                      <a:endParaRPr lang="en-US" altLang="ko-KR" sz="800" b="1" dirty="0">
                        <a:latin typeface="Arial Nova" panose="020B0504020202020204" pitchFamily="34" charset="0"/>
                      </a:endParaRPr>
                    </a:p>
                    <a:p>
                      <a:pPr latinLnBrk="1"/>
                      <a:r>
                        <a:rPr lang="en-US" altLang="ko-KR" sz="1600" b="1" dirty="0">
                          <a:latin typeface="Arial Nova" panose="020B0504020202020204" pitchFamily="34" charset="0"/>
                        </a:rPr>
                        <a:t>Definition</a:t>
                      </a:r>
                      <a:endParaRPr lang="ko-KR" altLang="en-US" sz="1600" b="1"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b="1" dirty="0">
                          <a:latin typeface="Arial Nova" panose="020B0504020202020204" pitchFamily="34" charset="0"/>
                        </a:rPr>
                        <a:t>Intensity of</a:t>
                      </a:r>
                      <a:r>
                        <a:rPr lang="en-US" altLang="ko-KR" sz="1600" b="1" baseline="0" dirty="0">
                          <a:latin typeface="Arial Nova" panose="020B0504020202020204" pitchFamily="34" charset="0"/>
                        </a:rPr>
                        <a:t> </a:t>
                      </a:r>
                      <a:r>
                        <a:rPr lang="en-US" altLang="ko-KR" sz="1600" b="1" dirty="0">
                          <a:latin typeface="Arial Nova" panose="020B0504020202020204" pitchFamily="34" charset="0"/>
                        </a:rPr>
                        <a:t>Importance</a:t>
                      </a:r>
                      <a:endParaRPr lang="ko-KR" altLang="en-US" sz="1600" b="1"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latinLnBrk="1"/>
                      <a:endParaRPr lang="en-US" altLang="ko-KR" sz="800" b="1" dirty="0">
                        <a:latin typeface="Arial Nova" panose="020B0504020202020204" pitchFamily="34" charset="0"/>
                      </a:endParaRPr>
                    </a:p>
                    <a:p>
                      <a:pPr algn="ctr" latinLnBrk="1"/>
                      <a:r>
                        <a:rPr lang="en-US" altLang="ko-KR" sz="1600" b="1" dirty="0">
                          <a:latin typeface="Arial Nova" panose="020B0504020202020204" pitchFamily="34" charset="0"/>
                        </a:rPr>
                        <a:t>Reciprocal</a:t>
                      </a:r>
                      <a:endParaRPr lang="ko-KR" altLang="en-US" sz="1600" b="1"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620685395"/>
                  </a:ext>
                </a:extLst>
              </a:tr>
              <a:tr h="332268">
                <a:tc>
                  <a:txBody>
                    <a:bodyPr/>
                    <a:lstStyle/>
                    <a:p>
                      <a:pPr latinLnBrk="1"/>
                      <a:r>
                        <a:rPr lang="en-US" altLang="ko-KR" sz="1600" b="0" dirty="0">
                          <a:latin typeface="Arial Nova" panose="020B0504020202020204" pitchFamily="34" charset="0"/>
                        </a:rPr>
                        <a:t>Extremely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9</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1/9</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3678950"/>
                  </a:ext>
                </a:extLst>
              </a:tr>
              <a:tr h="332268">
                <a:tc>
                  <a:txBody>
                    <a:bodyPr/>
                    <a:lstStyle/>
                    <a:p>
                      <a:pPr latinLnBrk="1"/>
                      <a:r>
                        <a:rPr lang="en-US" altLang="ko-KR" sz="1600" b="0" dirty="0">
                          <a:latin typeface="Arial Nova" panose="020B0504020202020204" pitchFamily="34" charset="0"/>
                        </a:rPr>
                        <a:t>Very to extremely strongly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8</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1/8</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0406678"/>
                  </a:ext>
                </a:extLst>
              </a:tr>
              <a:tr h="332268">
                <a:tc>
                  <a:txBody>
                    <a:bodyPr/>
                    <a:lstStyle/>
                    <a:p>
                      <a:pPr latinLnBrk="1"/>
                      <a:r>
                        <a:rPr lang="en-US" altLang="ko-KR" sz="1600" b="0" dirty="0">
                          <a:latin typeface="Arial Nova" panose="020B0504020202020204" pitchFamily="34" charset="0"/>
                        </a:rPr>
                        <a:t>Very strongly</a:t>
                      </a:r>
                      <a:r>
                        <a:rPr lang="en-US" altLang="ko-KR" sz="1600" b="0" baseline="0" dirty="0">
                          <a:latin typeface="Arial Nova" panose="020B0504020202020204" pitchFamily="34" charset="0"/>
                        </a:rPr>
                        <a:t>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7</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1/7</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531241"/>
                  </a:ext>
                </a:extLst>
              </a:tr>
              <a:tr h="332268">
                <a:tc>
                  <a:txBody>
                    <a:bodyPr/>
                    <a:lstStyle/>
                    <a:p>
                      <a:pPr latinLnBrk="1"/>
                      <a:r>
                        <a:rPr lang="en-US" altLang="ko-KR" sz="1600" b="0" dirty="0">
                          <a:latin typeface="Arial Nova" panose="020B0504020202020204" pitchFamily="34" charset="0"/>
                        </a:rPr>
                        <a:t>Strongly</a:t>
                      </a:r>
                      <a:r>
                        <a:rPr lang="en-US" altLang="ko-KR" sz="1600" b="0" baseline="0" dirty="0">
                          <a:latin typeface="Arial Nova" panose="020B0504020202020204" pitchFamily="34" charset="0"/>
                        </a:rPr>
                        <a:t> to very strongly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6</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1/6</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426723"/>
                  </a:ext>
                </a:extLst>
              </a:tr>
              <a:tr h="332268">
                <a:tc>
                  <a:txBody>
                    <a:bodyPr/>
                    <a:lstStyle/>
                    <a:p>
                      <a:pPr latinLnBrk="1"/>
                      <a:r>
                        <a:rPr lang="en-US" altLang="ko-KR" sz="1600" b="0" dirty="0">
                          <a:latin typeface="Arial Nova" panose="020B0504020202020204" pitchFamily="34" charset="0"/>
                        </a:rPr>
                        <a:t>Strongly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5</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1/6</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222310"/>
                  </a:ext>
                </a:extLst>
              </a:tr>
              <a:tr h="332268">
                <a:tc>
                  <a:txBody>
                    <a:bodyPr/>
                    <a:lstStyle/>
                    <a:p>
                      <a:pPr latinLnBrk="1"/>
                      <a:r>
                        <a:rPr lang="en-US" altLang="ko-KR" sz="1600" b="0" dirty="0">
                          <a:latin typeface="Arial Nova" panose="020B0504020202020204" pitchFamily="34" charset="0"/>
                        </a:rPr>
                        <a:t>Moderately to strongly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4</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1/4</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2752565"/>
                  </a:ext>
                </a:extLst>
              </a:tr>
              <a:tr h="332268">
                <a:tc>
                  <a:txBody>
                    <a:bodyPr/>
                    <a:lstStyle/>
                    <a:p>
                      <a:pPr latinLnBrk="1"/>
                      <a:r>
                        <a:rPr lang="en-US" altLang="ko-KR" sz="1600" b="0" dirty="0">
                          <a:latin typeface="Arial Nova" panose="020B0504020202020204" pitchFamily="34" charset="0"/>
                        </a:rPr>
                        <a:t>Moderately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3</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1/3</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279260"/>
                  </a:ext>
                </a:extLst>
              </a:tr>
              <a:tr h="332268">
                <a:tc>
                  <a:txBody>
                    <a:bodyPr/>
                    <a:lstStyle/>
                    <a:p>
                      <a:pPr latinLnBrk="1"/>
                      <a:r>
                        <a:rPr lang="en-US" altLang="ko-KR" sz="1600" b="0" dirty="0">
                          <a:latin typeface="Arial Nova" panose="020B0504020202020204" pitchFamily="34" charset="0"/>
                        </a:rPr>
                        <a:t>Equally to moderately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2</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1/2</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527569"/>
                  </a:ext>
                </a:extLst>
              </a:tr>
              <a:tr h="332268">
                <a:tc>
                  <a:txBody>
                    <a:bodyPr/>
                    <a:lstStyle/>
                    <a:p>
                      <a:pPr latinLnBrk="1"/>
                      <a:r>
                        <a:rPr lang="en-US" altLang="ko-KR" sz="1600" b="0" dirty="0">
                          <a:latin typeface="Arial Nova" panose="020B0504020202020204" pitchFamily="34" charset="0"/>
                        </a:rPr>
                        <a:t>Equally importance</a:t>
                      </a:r>
                      <a:endParaRPr lang="ko-KR" altLang="en-US" sz="1600" b="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atinLnBrk="1"/>
                      <a:r>
                        <a:rPr lang="en-US" altLang="ko-KR" sz="1600" dirty="0">
                          <a:latin typeface="Arial Nova" panose="020B0504020202020204" pitchFamily="34" charset="0"/>
                        </a:rPr>
                        <a:t>1</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600" dirty="0">
                          <a:latin typeface="Arial Nova" panose="020B0504020202020204" pitchFamily="34" charset="0"/>
                        </a:rPr>
                        <a:t>1</a:t>
                      </a:r>
                      <a:endParaRPr lang="ko-KR" altLang="en-US" sz="1600" dirty="0">
                        <a:latin typeface="Arial Nova" panose="020B05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1989180"/>
                  </a:ext>
                </a:extLst>
              </a:tr>
            </a:tbl>
          </a:graphicData>
        </a:graphic>
      </p:graphicFrame>
      <p:sp>
        <p:nvSpPr>
          <p:cNvPr id="35" name="TextBox 34">
            <a:extLst>
              <a:ext uri="{FF2B5EF4-FFF2-40B4-BE49-F238E27FC236}">
                <a16:creationId xmlns:a16="http://schemas.microsoft.com/office/drawing/2014/main" id="{61F897E8-3572-4EB1-AAF2-25A741243E3D}"/>
              </a:ext>
            </a:extLst>
          </p:cNvPr>
          <p:cNvSpPr txBox="1"/>
          <p:nvPr/>
        </p:nvSpPr>
        <p:spPr>
          <a:xfrm>
            <a:off x="5774251" y="1701067"/>
            <a:ext cx="3046221" cy="523220"/>
          </a:xfrm>
          <a:prstGeom prst="rect">
            <a:avLst/>
          </a:prstGeom>
          <a:noFill/>
        </p:spPr>
        <p:txBody>
          <a:bodyPr wrap="square" rtlCol="0">
            <a:spAutoFit/>
          </a:bodyPr>
          <a:lstStyle/>
          <a:p>
            <a:r>
              <a:rPr lang="en-US" altLang="ko-KR" sz="2800" dirty="0">
                <a:latin typeface="Arial Nova" panose="020B0504020202020204" pitchFamily="34" charset="0"/>
              </a:rPr>
              <a:t>Decision Intensity</a:t>
            </a:r>
            <a:endParaRPr lang="ko-KR" altLang="en-US" sz="2800" dirty="0">
              <a:latin typeface="Arial Nova" panose="020B0504020202020204" pitchFamily="34" charset="0"/>
            </a:endParaRPr>
          </a:p>
        </p:txBody>
      </p:sp>
      <p:sp>
        <p:nvSpPr>
          <p:cNvPr id="11" name="직사각형 10">
            <a:extLst>
              <a:ext uri="{FF2B5EF4-FFF2-40B4-BE49-F238E27FC236}">
                <a16:creationId xmlns:a16="http://schemas.microsoft.com/office/drawing/2014/main" id="{73E3CD78-A91E-41BB-9B5C-49B3479B43CF}"/>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E9C810B-9AC5-40DF-8E6D-E18CF0D867D8}"/>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13" name="TextBox 12">
            <a:extLst>
              <a:ext uri="{FF2B5EF4-FFF2-40B4-BE49-F238E27FC236}">
                <a16:creationId xmlns:a16="http://schemas.microsoft.com/office/drawing/2014/main" id="{459B951D-290B-4A4B-AD3B-C4913314BB88}"/>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4" name="TextBox 13">
            <a:extLst>
              <a:ext uri="{FF2B5EF4-FFF2-40B4-BE49-F238E27FC236}">
                <a16:creationId xmlns:a16="http://schemas.microsoft.com/office/drawing/2014/main" id="{BE53EF6D-52FC-49E7-ADDF-EC290B59F90A}"/>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16" name="TextBox 15">
            <a:extLst>
              <a:ext uri="{FF2B5EF4-FFF2-40B4-BE49-F238E27FC236}">
                <a16:creationId xmlns:a16="http://schemas.microsoft.com/office/drawing/2014/main" id="{9FE5C87D-47F6-4461-9A27-385E49CD4EF6}"/>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19" name="TextBox 18">
            <a:extLst>
              <a:ext uri="{FF2B5EF4-FFF2-40B4-BE49-F238E27FC236}">
                <a16:creationId xmlns:a16="http://schemas.microsoft.com/office/drawing/2014/main" id="{15B614E4-5408-4B0C-95B8-313029DC6B09}"/>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spTree>
    <p:extLst>
      <p:ext uri="{BB962C8B-B14F-4D97-AF65-F5344CB8AC3E}">
        <p14:creationId xmlns:p14="http://schemas.microsoft.com/office/powerpoint/2010/main" val="188823796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9" name="아래쪽 화살표 8">
            <a:extLst>
              <a:ext uri="{FF2B5EF4-FFF2-40B4-BE49-F238E27FC236}">
                <a16:creationId xmlns:a16="http://schemas.microsoft.com/office/drawing/2014/main" id="{A04617A1-5019-4CC8-8C70-792C749F108D}"/>
              </a:ext>
            </a:extLst>
          </p:cNvPr>
          <p:cNvSpPr/>
          <p:nvPr/>
        </p:nvSpPr>
        <p:spPr>
          <a:xfrm>
            <a:off x="7088223" y="3987935"/>
            <a:ext cx="327970" cy="594950"/>
          </a:xfrm>
          <a:prstGeom prst="downArrow">
            <a:avLst/>
          </a:prstGeom>
          <a:solidFill>
            <a:schemeClr val="tx1">
              <a:lumMod val="50000"/>
              <a:lumOff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sp>
        <p:nvSpPr>
          <p:cNvPr id="20" name="TextBox 19">
            <a:extLst>
              <a:ext uri="{FF2B5EF4-FFF2-40B4-BE49-F238E27FC236}">
                <a16:creationId xmlns:a16="http://schemas.microsoft.com/office/drawing/2014/main" id="{BD4163DE-C82C-4AF2-9FEB-37CDCF092414}"/>
              </a:ext>
            </a:extLst>
          </p:cNvPr>
          <p:cNvSpPr txBox="1"/>
          <p:nvPr/>
        </p:nvSpPr>
        <p:spPr>
          <a:xfrm>
            <a:off x="1616548" y="3914829"/>
            <a:ext cx="2147478" cy="400110"/>
          </a:xfrm>
          <a:prstGeom prst="rect">
            <a:avLst/>
          </a:prstGeom>
          <a:noFill/>
        </p:spPr>
        <p:txBody>
          <a:bodyPr wrap="square" rtlCol="0">
            <a:spAutoFit/>
          </a:bodyPr>
          <a:lstStyle/>
          <a:p>
            <a:r>
              <a:rPr lang="en-US" altLang="ko-KR" sz="2000" dirty="0">
                <a:latin typeface="Arial Nova" panose="020B0504020202020204" pitchFamily="34" charset="0"/>
              </a:rPr>
              <a:t>Geometric Mean: </a:t>
            </a:r>
            <a:endParaRPr lang="ko-KR" altLang="en-US" sz="2000" dirty="0">
              <a:latin typeface="Arial Nova" panose="020B0504020202020204" pitchFamily="34" charset="0"/>
            </a:endParaRPr>
          </a:p>
        </p:txBody>
      </p:sp>
      <p:pic>
        <p:nvPicPr>
          <p:cNvPr id="21" name="그림 20">
            <a:extLst>
              <a:ext uri="{FF2B5EF4-FFF2-40B4-BE49-F238E27FC236}">
                <a16:creationId xmlns:a16="http://schemas.microsoft.com/office/drawing/2014/main" id="{DA737093-984F-484A-A991-A19F7AD168FF}"/>
              </a:ext>
            </a:extLst>
          </p:cNvPr>
          <p:cNvPicPr>
            <a:picLocks noChangeAspect="1"/>
          </p:cNvPicPr>
          <p:nvPr/>
        </p:nvPicPr>
        <p:blipFill>
          <a:blip r:embed="rId2"/>
          <a:stretch>
            <a:fillRect/>
          </a:stretch>
        </p:blipFill>
        <p:spPr>
          <a:xfrm>
            <a:off x="3768941" y="3925877"/>
            <a:ext cx="3124200" cy="476250"/>
          </a:xfrm>
          <a:prstGeom prst="rect">
            <a:avLst/>
          </a:prstGeom>
        </p:spPr>
      </p:pic>
      <p:sp>
        <p:nvSpPr>
          <p:cNvPr id="3" name="TextBox 2">
            <a:extLst>
              <a:ext uri="{FF2B5EF4-FFF2-40B4-BE49-F238E27FC236}">
                <a16:creationId xmlns:a16="http://schemas.microsoft.com/office/drawing/2014/main" id="{3C05BB89-0963-4BFD-B182-ACCCB791A0EA}"/>
              </a:ext>
            </a:extLst>
          </p:cNvPr>
          <p:cNvSpPr txBox="1"/>
          <p:nvPr/>
        </p:nvSpPr>
        <p:spPr>
          <a:xfrm>
            <a:off x="2921684" y="6011996"/>
            <a:ext cx="4320474" cy="369332"/>
          </a:xfrm>
          <a:prstGeom prst="rect">
            <a:avLst/>
          </a:prstGeom>
          <a:noFill/>
        </p:spPr>
        <p:txBody>
          <a:bodyPr wrap="square" rtlCol="0">
            <a:spAutoFit/>
          </a:bodyPr>
          <a:lstStyle/>
          <a:p>
            <a:pPr algn="r"/>
            <a:r>
              <a:rPr lang="en-US" altLang="ko-KR" dirty="0">
                <a:latin typeface="Arial Nova" panose="020B0504020202020204" pitchFamily="34" charset="0"/>
              </a:rPr>
              <a:t>Level 1 Hierarchy _ Factor Weight Matrix</a:t>
            </a:r>
            <a:endParaRPr lang="ko-KR" altLang="en-US" dirty="0">
              <a:latin typeface="Arial Nova" panose="020B0504020202020204" pitchFamily="34" charset="0"/>
            </a:endParaRPr>
          </a:p>
        </p:txBody>
      </p:sp>
      <p:pic>
        <p:nvPicPr>
          <p:cNvPr id="8" name="그림 7">
            <a:extLst>
              <a:ext uri="{FF2B5EF4-FFF2-40B4-BE49-F238E27FC236}">
                <a16:creationId xmlns:a16="http://schemas.microsoft.com/office/drawing/2014/main" id="{8B510082-D816-4B74-9B44-A9428F60F93C}"/>
              </a:ext>
            </a:extLst>
          </p:cNvPr>
          <p:cNvPicPr>
            <a:picLocks noChangeAspect="1"/>
          </p:cNvPicPr>
          <p:nvPr/>
        </p:nvPicPr>
        <p:blipFill rotWithShape="1">
          <a:blip r:embed="rId3"/>
          <a:srcRect l="20050" t="57178" r="31556" b="13447"/>
          <a:stretch/>
        </p:blipFill>
        <p:spPr>
          <a:xfrm>
            <a:off x="4829389" y="2352199"/>
            <a:ext cx="3775059" cy="1288959"/>
          </a:xfrm>
          <a:prstGeom prst="rect">
            <a:avLst/>
          </a:prstGeom>
        </p:spPr>
      </p:pic>
      <p:sp>
        <p:nvSpPr>
          <p:cNvPr id="16" name="직사각형 15">
            <a:extLst>
              <a:ext uri="{FF2B5EF4-FFF2-40B4-BE49-F238E27FC236}">
                <a16:creationId xmlns:a16="http://schemas.microsoft.com/office/drawing/2014/main" id="{B1DF2062-07CF-4408-B87D-56355C091DCE}"/>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ED29590-3375-4BC6-8999-A5B21CC2BA44}"/>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3" name="TextBox 22">
            <a:extLst>
              <a:ext uri="{FF2B5EF4-FFF2-40B4-BE49-F238E27FC236}">
                <a16:creationId xmlns:a16="http://schemas.microsoft.com/office/drawing/2014/main" id="{62E25352-9DB9-4C28-95F0-FF3181D8F3E5}"/>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4" name="TextBox 23">
            <a:extLst>
              <a:ext uri="{FF2B5EF4-FFF2-40B4-BE49-F238E27FC236}">
                <a16:creationId xmlns:a16="http://schemas.microsoft.com/office/drawing/2014/main" id="{0CCC2BD0-33BA-467A-BCAD-2D385FE33156}"/>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E703CF2A-FC0B-40F8-BFEB-74C001532CFC}"/>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7" name="TextBox 26">
            <a:extLst>
              <a:ext uri="{FF2B5EF4-FFF2-40B4-BE49-F238E27FC236}">
                <a16:creationId xmlns:a16="http://schemas.microsoft.com/office/drawing/2014/main" id="{D64E9715-FA51-4C1A-B213-A7972B05D893}"/>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pic>
        <p:nvPicPr>
          <p:cNvPr id="2" name="그림 1">
            <a:extLst>
              <a:ext uri="{FF2B5EF4-FFF2-40B4-BE49-F238E27FC236}">
                <a16:creationId xmlns:a16="http://schemas.microsoft.com/office/drawing/2014/main" id="{1D8F3147-CD4D-40E0-923E-FB8286F11C73}"/>
              </a:ext>
            </a:extLst>
          </p:cNvPr>
          <p:cNvPicPr>
            <a:picLocks noChangeAspect="1"/>
          </p:cNvPicPr>
          <p:nvPr/>
        </p:nvPicPr>
        <p:blipFill rotWithShape="1">
          <a:blip r:embed="rId4"/>
          <a:srcRect l="16363" t="44728" r="56057" b="30257"/>
          <a:stretch/>
        </p:blipFill>
        <p:spPr>
          <a:xfrm>
            <a:off x="1097341" y="1775865"/>
            <a:ext cx="3648685" cy="1861601"/>
          </a:xfrm>
          <a:prstGeom prst="rect">
            <a:avLst/>
          </a:prstGeom>
        </p:spPr>
      </p:pic>
      <p:pic>
        <p:nvPicPr>
          <p:cNvPr id="7" name="그림 6">
            <a:extLst>
              <a:ext uri="{FF2B5EF4-FFF2-40B4-BE49-F238E27FC236}">
                <a16:creationId xmlns:a16="http://schemas.microsoft.com/office/drawing/2014/main" id="{18998B25-15BB-42E1-B9D4-5E793D4D7475}"/>
              </a:ext>
            </a:extLst>
          </p:cNvPr>
          <p:cNvPicPr>
            <a:picLocks noChangeAspect="1"/>
          </p:cNvPicPr>
          <p:nvPr/>
        </p:nvPicPr>
        <p:blipFill rotWithShape="1">
          <a:blip r:embed="rId5"/>
          <a:srcRect l="2346" t="50000" r="60393" b="35363"/>
          <a:stretch/>
        </p:blipFill>
        <p:spPr>
          <a:xfrm>
            <a:off x="2378514" y="4737826"/>
            <a:ext cx="5364474" cy="1185261"/>
          </a:xfrm>
          <a:prstGeom prst="rect">
            <a:avLst/>
          </a:prstGeom>
        </p:spPr>
      </p:pic>
    </p:spTree>
    <p:extLst>
      <p:ext uri="{BB962C8B-B14F-4D97-AF65-F5344CB8AC3E}">
        <p14:creationId xmlns:p14="http://schemas.microsoft.com/office/powerpoint/2010/main" val="373488984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05BB89-0963-4BFD-B182-ACCCB791A0EA}"/>
              </a:ext>
            </a:extLst>
          </p:cNvPr>
          <p:cNvSpPr txBox="1"/>
          <p:nvPr/>
        </p:nvSpPr>
        <p:spPr>
          <a:xfrm>
            <a:off x="2580026" y="6019863"/>
            <a:ext cx="4440246" cy="369332"/>
          </a:xfrm>
          <a:prstGeom prst="rect">
            <a:avLst/>
          </a:prstGeom>
          <a:noFill/>
        </p:spPr>
        <p:txBody>
          <a:bodyPr wrap="square" rtlCol="0">
            <a:spAutoFit/>
          </a:bodyPr>
          <a:lstStyle/>
          <a:p>
            <a:pPr algn="r"/>
            <a:r>
              <a:rPr lang="en-US" altLang="ko-KR" dirty="0">
                <a:latin typeface="Arial Nova" panose="020B0504020202020204" pitchFamily="34" charset="0"/>
              </a:rPr>
              <a:t>Level 2 Hierarchy _ Factor Weight Matrix</a:t>
            </a:r>
            <a:endParaRPr lang="ko-KR" altLang="en-US" dirty="0">
              <a:latin typeface="Arial Nova" panose="020B0504020202020204" pitchFamily="34" charset="0"/>
            </a:endParaRPr>
          </a:p>
        </p:txBody>
      </p:sp>
      <p:sp>
        <p:nvSpPr>
          <p:cNvPr id="26" name="TextBox 25">
            <a:extLst>
              <a:ext uri="{FF2B5EF4-FFF2-40B4-BE49-F238E27FC236}">
                <a16:creationId xmlns:a16="http://schemas.microsoft.com/office/drawing/2014/main" id="{78C3EE94-3832-4607-9A98-6D073610D971}"/>
              </a:ext>
            </a:extLst>
          </p:cNvPr>
          <p:cNvSpPr txBox="1"/>
          <p:nvPr/>
        </p:nvSpPr>
        <p:spPr>
          <a:xfrm>
            <a:off x="2690787" y="1556792"/>
            <a:ext cx="2147478" cy="400110"/>
          </a:xfrm>
          <a:prstGeom prst="rect">
            <a:avLst/>
          </a:prstGeom>
          <a:noFill/>
        </p:spPr>
        <p:txBody>
          <a:bodyPr wrap="square" rtlCol="0">
            <a:spAutoFit/>
          </a:bodyPr>
          <a:lstStyle/>
          <a:p>
            <a:r>
              <a:rPr lang="en-US" altLang="ko-KR" sz="2000" dirty="0">
                <a:latin typeface="Arial Nova" panose="020B0504020202020204" pitchFamily="34" charset="0"/>
              </a:rPr>
              <a:t>Geometric Mean: </a:t>
            </a:r>
            <a:endParaRPr lang="ko-KR" altLang="en-US" sz="2000" dirty="0">
              <a:latin typeface="Arial Nova" panose="020B0504020202020204" pitchFamily="34" charset="0"/>
            </a:endParaRPr>
          </a:p>
        </p:txBody>
      </p:sp>
      <p:pic>
        <p:nvPicPr>
          <p:cNvPr id="27" name="그림 26">
            <a:extLst>
              <a:ext uri="{FF2B5EF4-FFF2-40B4-BE49-F238E27FC236}">
                <a16:creationId xmlns:a16="http://schemas.microsoft.com/office/drawing/2014/main" id="{0FCE39A4-B329-4C14-8515-9F1B287F015A}"/>
              </a:ext>
            </a:extLst>
          </p:cNvPr>
          <p:cNvPicPr>
            <a:picLocks noChangeAspect="1"/>
          </p:cNvPicPr>
          <p:nvPr/>
        </p:nvPicPr>
        <p:blipFill>
          <a:blip r:embed="rId2"/>
          <a:stretch>
            <a:fillRect/>
          </a:stretch>
        </p:blipFill>
        <p:spPr>
          <a:xfrm>
            <a:off x="2692718" y="1908740"/>
            <a:ext cx="3124200" cy="476250"/>
          </a:xfrm>
          <a:prstGeom prst="rect">
            <a:avLst/>
          </a:prstGeom>
        </p:spPr>
      </p:pic>
      <p:sp>
        <p:nvSpPr>
          <p:cNvPr id="4" name="TextBox 3">
            <a:extLst>
              <a:ext uri="{FF2B5EF4-FFF2-40B4-BE49-F238E27FC236}">
                <a16:creationId xmlns:a16="http://schemas.microsoft.com/office/drawing/2014/main" id="{F0A343D0-60F1-4E47-829B-237656D3F490}"/>
              </a:ext>
            </a:extLst>
          </p:cNvPr>
          <p:cNvSpPr txBox="1"/>
          <p:nvPr/>
        </p:nvSpPr>
        <p:spPr>
          <a:xfrm>
            <a:off x="5747209" y="2797259"/>
            <a:ext cx="2266302" cy="369332"/>
          </a:xfrm>
          <a:prstGeom prst="rect">
            <a:avLst/>
          </a:prstGeom>
          <a:noFill/>
        </p:spPr>
        <p:txBody>
          <a:bodyPr wrap="square" rtlCol="0">
            <a:spAutoFit/>
          </a:bodyPr>
          <a:lstStyle/>
          <a:p>
            <a:r>
              <a:rPr lang="en-US" altLang="ko-KR" u="sng" dirty="0">
                <a:latin typeface="Arial Nova" panose="020B0504020202020204" pitchFamily="34" charset="0"/>
              </a:rPr>
              <a:t>With same way</a:t>
            </a:r>
            <a:endParaRPr lang="ko-KR" altLang="en-US" u="sng" dirty="0">
              <a:latin typeface="Arial Nova" panose="020B0504020202020204" pitchFamily="34" charset="0"/>
            </a:endParaRPr>
          </a:p>
        </p:txBody>
      </p:sp>
      <p:sp>
        <p:nvSpPr>
          <p:cNvPr id="19" name="직사각형 18">
            <a:extLst>
              <a:ext uri="{FF2B5EF4-FFF2-40B4-BE49-F238E27FC236}">
                <a16:creationId xmlns:a16="http://schemas.microsoft.com/office/drawing/2014/main" id="{8772D9BC-6AB4-4BF5-9821-1C1068BC9DC8}"/>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71A1A80-71BB-4590-A5FD-1DFFD2AA8A2D}"/>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1" name="TextBox 20">
            <a:extLst>
              <a:ext uri="{FF2B5EF4-FFF2-40B4-BE49-F238E27FC236}">
                <a16:creationId xmlns:a16="http://schemas.microsoft.com/office/drawing/2014/main" id="{2F98AFFC-118F-43D4-9AC2-737504517F7F}"/>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8" name="TextBox 27">
            <a:extLst>
              <a:ext uri="{FF2B5EF4-FFF2-40B4-BE49-F238E27FC236}">
                <a16:creationId xmlns:a16="http://schemas.microsoft.com/office/drawing/2014/main" id="{04063BEC-1F93-4E6A-B1A6-21AAAD188FF5}"/>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0" name="TextBox 29">
            <a:extLst>
              <a:ext uri="{FF2B5EF4-FFF2-40B4-BE49-F238E27FC236}">
                <a16:creationId xmlns:a16="http://schemas.microsoft.com/office/drawing/2014/main" id="{09365C85-393C-4B75-8CE1-0DE16011E868}"/>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3" name="TextBox 32">
            <a:extLst>
              <a:ext uri="{FF2B5EF4-FFF2-40B4-BE49-F238E27FC236}">
                <a16:creationId xmlns:a16="http://schemas.microsoft.com/office/drawing/2014/main" id="{7F14CDAE-CAE9-4E34-BD68-313A9E7DFE93}"/>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grpSp>
        <p:nvGrpSpPr>
          <p:cNvPr id="2" name="그룹 1">
            <a:extLst>
              <a:ext uri="{FF2B5EF4-FFF2-40B4-BE49-F238E27FC236}">
                <a16:creationId xmlns:a16="http://schemas.microsoft.com/office/drawing/2014/main" id="{BAB5B376-10D8-4170-9576-4FA18104E280}"/>
              </a:ext>
            </a:extLst>
          </p:cNvPr>
          <p:cNvGrpSpPr/>
          <p:nvPr/>
        </p:nvGrpSpPr>
        <p:grpSpPr>
          <a:xfrm>
            <a:off x="2722757" y="2507762"/>
            <a:ext cx="4287467" cy="3337854"/>
            <a:chOff x="2722757" y="2507762"/>
            <a:chExt cx="4287467" cy="3337854"/>
          </a:xfrm>
        </p:grpSpPr>
        <p:pic>
          <p:nvPicPr>
            <p:cNvPr id="22" name="그림 21">
              <a:extLst>
                <a:ext uri="{FF2B5EF4-FFF2-40B4-BE49-F238E27FC236}">
                  <a16:creationId xmlns:a16="http://schemas.microsoft.com/office/drawing/2014/main" id="{E1356A70-0A01-4017-952E-379BC03E52B8}"/>
                </a:ext>
              </a:extLst>
            </p:cNvPr>
            <p:cNvPicPr>
              <a:picLocks noChangeAspect="1"/>
            </p:cNvPicPr>
            <p:nvPr/>
          </p:nvPicPr>
          <p:blipFill>
            <a:blip r:embed="rId3"/>
            <a:stretch>
              <a:fillRect/>
            </a:stretch>
          </p:blipFill>
          <p:spPr>
            <a:xfrm>
              <a:off x="2768918" y="2507762"/>
              <a:ext cx="2971800" cy="695325"/>
            </a:xfrm>
            <a:prstGeom prst="rect">
              <a:avLst/>
            </a:prstGeom>
          </p:spPr>
        </p:pic>
        <p:pic>
          <p:nvPicPr>
            <p:cNvPr id="23" name="그림 22">
              <a:extLst>
                <a:ext uri="{FF2B5EF4-FFF2-40B4-BE49-F238E27FC236}">
                  <a16:creationId xmlns:a16="http://schemas.microsoft.com/office/drawing/2014/main" id="{8D99ED88-C43C-4B28-957D-5D9B58DA8FAE}"/>
                </a:ext>
              </a:extLst>
            </p:cNvPr>
            <p:cNvPicPr>
              <a:picLocks noChangeAspect="1"/>
            </p:cNvPicPr>
            <p:nvPr/>
          </p:nvPicPr>
          <p:blipFill rotWithShape="1">
            <a:blip r:embed="rId4"/>
            <a:srcRect r="29730" b="30992"/>
            <a:stretch/>
          </p:blipFill>
          <p:spPr>
            <a:xfrm>
              <a:off x="2747554" y="3199445"/>
              <a:ext cx="2971798" cy="650730"/>
            </a:xfrm>
            <a:prstGeom prst="rect">
              <a:avLst/>
            </a:prstGeom>
          </p:spPr>
        </p:pic>
        <p:pic>
          <p:nvPicPr>
            <p:cNvPr id="24" name="그림 23">
              <a:extLst>
                <a:ext uri="{FF2B5EF4-FFF2-40B4-BE49-F238E27FC236}">
                  <a16:creationId xmlns:a16="http://schemas.microsoft.com/office/drawing/2014/main" id="{1D280EA6-BA2F-4DEB-AB89-F7AA01464229}"/>
                </a:ext>
              </a:extLst>
            </p:cNvPr>
            <p:cNvPicPr>
              <a:picLocks noChangeAspect="1"/>
            </p:cNvPicPr>
            <p:nvPr/>
          </p:nvPicPr>
          <p:blipFill>
            <a:blip r:embed="rId5"/>
            <a:stretch>
              <a:fillRect/>
            </a:stretch>
          </p:blipFill>
          <p:spPr>
            <a:xfrm>
              <a:off x="2722757" y="3911448"/>
              <a:ext cx="4248150" cy="952500"/>
            </a:xfrm>
            <a:prstGeom prst="rect">
              <a:avLst/>
            </a:prstGeom>
          </p:spPr>
        </p:pic>
        <p:pic>
          <p:nvPicPr>
            <p:cNvPr id="25" name="그림 24">
              <a:extLst>
                <a:ext uri="{FF2B5EF4-FFF2-40B4-BE49-F238E27FC236}">
                  <a16:creationId xmlns:a16="http://schemas.microsoft.com/office/drawing/2014/main" id="{A7B29ED5-137F-459C-9A02-DB46DC45E30E}"/>
                </a:ext>
              </a:extLst>
            </p:cNvPr>
            <p:cNvPicPr>
              <a:picLocks noChangeAspect="1"/>
            </p:cNvPicPr>
            <p:nvPr/>
          </p:nvPicPr>
          <p:blipFill>
            <a:blip r:embed="rId6"/>
            <a:stretch>
              <a:fillRect/>
            </a:stretch>
          </p:blipFill>
          <p:spPr>
            <a:xfrm>
              <a:off x="2743024" y="4893116"/>
              <a:ext cx="4267200" cy="952500"/>
            </a:xfrm>
            <a:prstGeom prst="rect">
              <a:avLst/>
            </a:prstGeom>
          </p:spPr>
        </p:pic>
        <p:sp>
          <p:nvSpPr>
            <p:cNvPr id="34" name="TextBox 33">
              <a:extLst>
                <a:ext uri="{FF2B5EF4-FFF2-40B4-BE49-F238E27FC236}">
                  <a16:creationId xmlns:a16="http://schemas.microsoft.com/office/drawing/2014/main" id="{0A1CCE25-579C-49FE-AA6A-BFBF00B7783F}"/>
                </a:ext>
              </a:extLst>
            </p:cNvPr>
            <p:cNvSpPr txBox="1"/>
            <p:nvPr/>
          </p:nvSpPr>
          <p:spPr>
            <a:xfrm>
              <a:off x="2768918" y="3253300"/>
              <a:ext cx="1296141" cy="261610"/>
            </a:xfrm>
            <a:prstGeom prst="rect">
              <a:avLst/>
            </a:prstGeom>
            <a:solidFill>
              <a:schemeClr val="bg1"/>
            </a:solidFill>
            <a:ln>
              <a:solidFill>
                <a:schemeClr val="tx1">
                  <a:lumMod val="65000"/>
                  <a:lumOff val="35000"/>
                </a:schemeClr>
              </a:solidFill>
            </a:ln>
          </p:spPr>
          <p:txBody>
            <a:bodyPr wrap="square" rtlCol="0">
              <a:spAutoFit/>
            </a:bodyPr>
            <a:lstStyle/>
            <a:p>
              <a:r>
                <a:rPr lang="en-US" altLang="ko-KR" sz="1100" b="1" dirty="0">
                  <a:latin typeface="Arial Nova" panose="020B0504020202020204" pitchFamily="34" charset="0"/>
                </a:rPr>
                <a:t>Market Position</a:t>
              </a:r>
              <a:endParaRPr lang="ko-KR" altLang="en-US" sz="1100" b="1" dirty="0">
                <a:latin typeface="Arial Nova" panose="020B0504020202020204" pitchFamily="34" charset="0"/>
              </a:endParaRPr>
            </a:p>
          </p:txBody>
        </p:sp>
      </p:grpSp>
    </p:spTree>
    <p:extLst>
      <p:ext uri="{BB962C8B-B14F-4D97-AF65-F5344CB8AC3E}">
        <p14:creationId xmlns:p14="http://schemas.microsoft.com/office/powerpoint/2010/main" val="32151593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05BB89-0963-4BFD-B182-ACCCB791A0EA}"/>
              </a:ext>
            </a:extLst>
          </p:cNvPr>
          <p:cNvSpPr txBox="1"/>
          <p:nvPr/>
        </p:nvSpPr>
        <p:spPr>
          <a:xfrm>
            <a:off x="1733712" y="5689367"/>
            <a:ext cx="6294672" cy="400110"/>
          </a:xfrm>
          <a:prstGeom prst="rect">
            <a:avLst/>
          </a:prstGeom>
          <a:noFill/>
        </p:spPr>
        <p:txBody>
          <a:bodyPr wrap="square" rtlCol="0">
            <a:spAutoFit/>
          </a:bodyPr>
          <a:lstStyle/>
          <a:p>
            <a:pPr algn="ctr"/>
            <a:r>
              <a:rPr lang="en-US" altLang="ko-KR" sz="2000" dirty="0">
                <a:latin typeface="Arial Nova" panose="020B0504020202020204" pitchFamily="34" charset="0"/>
              </a:rPr>
              <a:t>Level 3 _ Factor Matrix with survey by Team member</a:t>
            </a:r>
            <a:endParaRPr lang="ko-KR" altLang="en-US" sz="2000" dirty="0">
              <a:latin typeface="Arial Nova" panose="020B0504020202020204" pitchFamily="34" charset="0"/>
            </a:endParaRPr>
          </a:p>
        </p:txBody>
      </p:sp>
      <p:sp>
        <p:nvSpPr>
          <p:cNvPr id="26" name="TextBox 25">
            <a:extLst>
              <a:ext uri="{FF2B5EF4-FFF2-40B4-BE49-F238E27FC236}">
                <a16:creationId xmlns:a16="http://schemas.microsoft.com/office/drawing/2014/main" id="{78C3EE94-3832-4607-9A98-6D073610D971}"/>
              </a:ext>
            </a:extLst>
          </p:cNvPr>
          <p:cNvSpPr txBox="1"/>
          <p:nvPr/>
        </p:nvSpPr>
        <p:spPr>
          <a:xfrm>
            <a:off x="1512868" y="1844824"/>
            <a:ext cx="2147478" cy="400110"/>
          </a:xfrm>
          <a:prstGeom prst="rect">
            <a:avLst/>
          </a:prstGeom>
          <a:noFill/>
        </p:spPr>
        <p:txBody>
          <a:bodyPr wrap="square" rtlCol="0">
            <a:spAutoFit/>
          </a:bodyPr>
          <a:lstStyle/>
          <a:p>
            <a:r>
              <a:rPr lang="en-US" altLang="ko-KR" sz="2000" dirty="0">
                <a:latin typeface="Arial Nova" panose="020B0504020202020204" pitchFamily="34" charset="0"/>
              </a:rPr>
              <a:t>Geometric Mean: </a:t>
            </a:r>
            <a:endParaRPr lang="ko-KR" altLang="en-US" sz="2000" dirty="0">
              <a:latin typeface="Arial Nova" panose="020B0504020202020204" pitchFamily="34" charset="0"/>
            </a:endParaRPr>
          </a:p>
        </p:txBody>
      </p:sp>
      <p:pic>
        <p:nvPicPr>
          <p:cNvPr id="27" name="그림 26">
            <a:extLst>
              <a:ext uri="{FF2B5EF4-FFF2-40B4-BE49-F238E27FC236}">
                <a16:creationId xmlns:a16="http://schemas.microsoft.com/office/drawing/2014/main" id="{0FCE39A4-B329-4C14-8515-9F1B287F015A}"/>
              </a:ext>
            </a:extLst>
          </p:cNvPr>
          <p:cNvPicPr>
            <a:picLocks noChangeAspect="1"/>
          </p:cNvPicPr>
          <p:nvPr/>
        </p:nvPicPr>
        <p:blipFill>
          <a:blip r:embed="rId2"/>
          <a:stretch>
            <a:fillRect/>
          </a:stretch>
        </p:blipFill>
        <p:spPr>
          <a:xfrm>
            <a:off x="1501026" y="2191275"/>
            <a:ext cx="3124200" cy="476250"/>
          </a:xfrm>
          <a:prstGeom prst="rect">
            <a:avLst/>
          </a:prstGeom>
        </p:spPr>
      </p:pic>
      <p:sp>
        <p:nvSpPr>
          <p:cNvPr id="4" name="TextBox 3">
            <a:extLst>
              <a:ext uri="{FF2B5EF4-FFF2-40B4-BE49-F238E27FC236}">
                <a16:creationId xmlns:a16="http://schemas.microsoft.com/office/drawing/2014/main" id="{F0A343D0-60F1-4E47-829B-237656D3F490}"/>
              </a:ext>
            </a:extLst>
          </p:cNvPr>
          <p:cNvSpPr txBox="1"/>
          <p:nvPr/>
        </p:nvSpPr>
        <p:spPr>
          <a:xfrm>
            <a:off x="5797377" y="2442644"/>
            <a:ext cx="2266302" cy="369332"/>
          </a:xfrm>
          <a:prstGeom prst="rect">
            <a:avLst/>
          </a:prstGeom>
          <a:noFill/>
        </p:spPr>
        <p:txBody>
          <a:bodyPr wrap="square" rtlCol="0">
            <a:spAutoFit/>
          </a:bodyPr>
          <a:lstStyle/>
          <a:p>
            <a:pPr algn="r"/>
            <a:r>
              <a:rPr lang="en-US" altLang="ko-KR" u="sng" dirty="0">
                <a:latin typeface="Arial Nova" panose="020B0504020202020204" pitchFamily="34" charset="0"/>
              </a:rPr>
              <a:t>With same way</a:t>
            </a:r>
            <a:endParaRPr lang="ko-KR" altLang="en-US" u="sng" dirty="0">
              <a:latin typeface="Arial Nova" panose="020B0504020202020204" pitchFamily="34" charset="0"/>
            </a:endParaRPr>
          </a:p>
        </p:txBody>
      </p:sp>
      <p:pic>
        <p:nvPicPr>
          <p:cNvPr id="21" name="그림 20">
            <a:extLst>
              <a:ext uri="{FF2B5EF4-FFF2-40B4-BE49-F238E27FC236}">
                <a16:creationId xmlns:a16="http://schemas.microsoft.com/office/drawing/2014/main" id="{E6F4D712-631B-4D7A-9FD1-A7E2C95BD616}"/>
              </a:ext>
            </a:extLst>
          </p:cNvPr>
          <p:cNvPicPr>
            <a:picLocks noChangeAspect="1"/>
          </p:cNvPicPr>
          <p:nvPr/>
        </p:nvPicPr>
        <p:blipFill>
          <a:blip r:embed="rId3"/>
          <a:stretch>
            <a:fillRect/>
          </a:stretch>
        </p:blipFill>
        <p:spPr>
          <a:xfrm>
            <a:off x="4860032" y="2795932"/>
            <a:ext cx="3200400" cy="847725"/>
          </a:xfrm>
          <a:prstGeom prst="rect">
            <a:avLst/>
          </a:prstGeom>
        </p:spPr>
      </p:pic>
      <p:pic>
        <p:nvPicPr>
          <p:cNvPr id="30" name="그림 29">
            <a:extLst>
              <a:ext uri="{FF2B5EF4-FFF2-40B4-BE49-F238E27FC236}">
                <a16:creationId xmlns:a16="http://schemas.microsoft.com/office/drawing/2014/main" id="{DDFF8157-FCC0-4E7F-9825-7B52EC1539A6}"/>
              </a:ext>
            </a:extLst>
          </p:cNvPr>
          <p:cNvPicPr>
            <a:picLocks noChangeAspect="1"/>
          </p:cNvPicPr>
          <p:nvPr/>
        </p:nvPicPr>
        <p:blipFill>
          <a:blip r:embed="rId4"/>
          <a:stretch>
            <a:fillRect/>
          </a:stretch>
        </p:blipFill>
        <p:spPr>
          <a:xfrm>
            <a:off x="1555047" y="3689815"/>
            <a:ext cx="3209925" cy="857250"/>
          </a:xfrm>
          <a:prstGeom prst="rect">
            <a:avLst/>
          </a:prstGeom>
        </p:spPr>
      </p:pic>
      <p:pic>
        <p:nvPicPr>
          <p:cNvPr id="32" name="그림 31">
            <a:extLst>
              <a:ext uri="{FF2B5EF4-FFF2-40B4-BE49-F238E27FC236}">
                <a16:creationId xmlns:a16="http://schemas.microsoft.com/office/drawing/2014/main" id="{257F0EFE-0FAA-44D9-A13A-87BC04A0AEE7}"/>
              </a:ext>
            </a:extLst>
          </p:cNvPr>
          <p:cNvPicPr>
            <a:picLocks noChangeAspect="1"/>
          </p:cNvPicPr>
          <p:nvPr/>
        </p:nvPicPr>
        <p:blipFill>
          <a:blip r:embed="rId5"/>
          <a:stretch>
            <a:fillRect/>
          </a:stretch>
        </p:blipFill>
        <p:spPr>
          <a:xfrm>
            <a:off x="1574097" y="4570862"/>
            <a:ext cx="3190875" cy="819150"/>
          </a:xfrm>
          <a:prstGeom prst="rect">
            <a:avLst/>
          </a:prstGeom>
        </p:spPr>
      </p:pic>
      <p:pic>
        <p:nvPicPr>
          <p:cNvPr id="33" name="그림 32">
            <a:extLst>
              <a:ext uri="{FF2B5EF4-FFF2-40B4-BE49-F238E27FC236}">
                <a16:creationId xmlns:a16="http://schemas.microsoft.com/office/drawing/2014/main" id="{31E8347C-5338-49AE-B870-24F7D1CC7F2D}"/>
              </a:ext>
            </a:extLst>
          </p:cNvPr>
          <p:cNvPicPr>
            <a:picLocks noChangeAspect="1"/>
          </p:cNvPicPr>
          <p:nvPr/>
        </p:nvPicPr>
        <p:blipFill>
          <a:blip r:embed="rId6"/>
          <a:stretch>
            <a:fillRect/>
          </a:stretch>
        </p:blipFill>
        <p:spPr>
          <a:xfrm>
            <a:off x="1540759" y="2776882"/>
            <a:ext cx="3238500" cy="866775"/>
          </a:xfrm>
          <a:prstGeom prst="rect">
            <a:avLst/>
          </a:prstGeom>
        </p:spPr>
      </p:pic>
      <p:pic>
        <p:nvPicPr>
          <p:cNvPr id="35" name="그림 34">
            <a:extLst>
              <a:ext uri="{FF2B5EF4-FFF2-40B4-BE49-F238E27FC236}">
                <a16:creationId xmlns:a16="http://schemas.microsoft.com/office/drawing/2014/main" id="{A2491E24-666D-470D-8A7D-5E4A72F694B9}"/>
              </a:ext>
            </a:extLst>
          </p:cNvPr>
          <p:cNvPicPr>
            <a:picLocks noChangeAspect="1"/>
          </p:cNvPicPr>
          <p:nvPr/>
        </p:nvPicPr>
        <p:blipFill>
          <a:blip r:embed="rId7"/>
          <a:stretch>
            <a:fillRect/>
          </a:stretch>
        </p:blipFill>
        <p:spPr>
          <a:xfrm>
            <a:off x="4838265" y="4591258"/>
            <a:ext cx="3495675" cy="838200"/>
          </a:xfrm>
          <a:prstGeom prst="rect">
            <a:avLst/>
          </a:prstGeom>
        </p:spPr>
      </p:pic>
      <p:pic>
        <p:nvPicPr>
          <p:cNvPr id="22" name="그림 21">
            <a:extLst>
              <a:ext uri="{FF2B5EF4-FFF2-40B4-BE49-F238E27FC236}">
                <a16:creationId xmlns:a16="http://schemas.microsoft.com/office/drawing/2014/main" id="{546F1D61-FEE9-4F23-B4FB-21E7DB5E9580}"/>
              </a:ext>
            </a:extLst>
          </p:cNvPr>
          <p:cNvPicPr>
            <a:picLocks noChangeAspect="1"/>
          </p:cNvPicPr>
          <p:nvPr/>
        </p:nvPicPr>
        <p:blipFill rotWithShape="1">
          <a:blip r:embed="rId8"/>
          <a:srcRect l="3477" t="51650" r="61419" b="35266"/>
          <a:stretch/>
        </p:blipFill>
        <p:spPr>
          <a:xfrm>
            <a:off x="4885139" y="3698497"/>
            <a:ext cx="3647301" cy="801200"/>
          </a:xfrm>
          <a:prstGeom prst="rect">
            <a:avLst/>
          </a:prstGeom>
        </p:spPr>
      </p:pic>
      <p:sp>
        <p:nvSpPr>
          <p:cNvPr id="20" name="직사각형 19">
            <a:extLst>
              <a:ext uri="{FF2B5EF4-FFF2-40B4-BE49-F238E27FC236}">
                <a16:creationId xmlns:a16="http://schemas.microsoft.com/office/drawing/2014/main" id="{7A6A548D-7288-405A-9B4B-135BAD3DFAA4}"/>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0C05FD36-C4F3-4742-8675-C497DF643A6A}"/>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4" name="TextBox 23">
            <a:extLst>
              <a:ext uri="{FF2B5EF4-FFF2-40B4-BE49-F238E27FC236}">
                <a16:creationId xmlns:a16="http://schemas.microsoft.com/office/drawing/2014/main" id="{F75A88B1-4938-420C-9EA4-AAF016552104}"/>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5" name="TextBox 24">
            <a:extLst>
              <a:ext uri="{FF2B5EF4-FFF2-40B4-BE49-F238E27FC236}">
                <a16:creationId xmlns:a16="http://schemas.microsoft.com/office/drawing/2014/main" id="{79876A9A-5FBD-4651-9B3D-2CC99EE5F1C6}"/>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4" name="TextBox 33">
            <a:extLst>
              <a:ext uri="{FF2B5EF4-FFF2-40B4-BE49-F238E27FC236}">
                <a16:creationId xmlns:a16="http://schemas.microsoft.com/office/drawing/2014/main" id="{0F7DB845-C824-47D6-885C-CD78E03E5199}"/>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7" name="TextBox 36">
            <a:extLst>
              <a:ext uri="{FF2B5EF4-FFF2-40B4-BE49-F238E27FC236}">
                <a16:creationId xmlns:a16="http://schemas.microsoft.com/office/drawing/2014/main" id="{FD08B8FC-5554-46FA-BAEB-9EFD8BF86FD4}"/>
              </a:ext>
            </a:extLst>
          </p:cNvPr>
          <p:cNvSpPr txBox="1"/>
          <p:nvPr/>
        </p:nvSpPr>
        <p:spPr>
          <a:xfrm>
            <a:off x="683568" y="272842"/>
            <a:ext cx="5904655"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AHP Decision Hierarchy</a:t>
            </a:r>
          </a:p>
        </p:txBody>
      </p:sp>
    </p:spTree>
    <p:extLst>
      <p:ext uri="{BB962C8B-B14F-4D97-AF65-F5344CB8AC3E}">
        <p14:creationId xmlns:p14="http://schemas.microsoft.com/office/powerpoint/2010/main" val="123098465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CE78E2A6-BD9E-4AA2-9AB3-0C192A727486}"/>
              </a:ext>
            </a:extLst>
          </p:cNvPr>
          <p:cNvPicPr>
            <a:picLocks noChangeAspect="1"/>
          </p:cNvPicPr>
          <p:nvPr/>
        </p:nvPicPr>
        <p:blipFill rotWithShape="1">
          <a:blip r:embed="rId2"/>
          <a:srcRect l="2347" t="50000" r="31079" b="33319"/>
          <a:stretch/>
        </p:blipFill>
        <p:spPr>
          <a:xfrm>
            <a:off x="849552" y="2985140"/>
            <a:ext cx="8137435" cy="1146785"/>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Computing Priority</a:t>
            </a:r>
          </a:p>
        </p:txBody>
      </p:sp>
      <p:sp>
        <p:nvSpPr>
          <p:cNvPr id="10" name="직사각형 9">
            <a:extLst>
              <a:ext uri="{FF2B5EF4-FFF2-40B4-BE49-F238E27FC236}">
                <a16:creationId xmlns:a16="http://schemas.microsoft.com/office/drawing/2014/main" id="{E8489B1F-7221-40EF-B688-BF6B9B6F07FE}"/>
              </a:ext>
            </a:extLst>
          </p:cNvPr>
          <p:cNvSpPr/>
          <p:nvPr/>
        </p:nvSpPr>
        <p:spPr>
          <a:xfrm>
            <a:off x="2017187" y="3933056"/>
            <a:ext cx="3362139" cy="22034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28524692-0BFD-4DC0-B3AF-3C92BDEB4FC7}"/>
              </a:ext>
            </a:extLst>
          </p:cNvPr>
          <p:cNvSpPr/>
          <p:nvPr/>
        </p:nvSpPr>
        <p:spPr>
          <a:xfrm rot="5400000">
            <a:off x="1979721" y="4252296"/>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21D44F9-F5F2-4A2A-90EA-B59C645E56CD}"/>
              </a:ext>
            </a:extLst>
          </p:cNvPr>
          <p:cNvSpPr txBox="1"/>
          <p:nvPr/>
        </p:nvSpPr>
        <p:spPr>
          <a:xfrm>
            <a:off x="1979601" y="4530606"/>
            <a:ext cx="1584288" cy="338554"/>
          </a:xfrm>
          <a:prstGeom prst="rect">
            <a:avLst/>
          </a:prstGeom>
          <a:noFill/>
        </p:spPr>
        <p:txBody>
          <a:bodyPr wrap="square" rtlCol="0">
            <a:spAutoFit/>
          </a:bodyPr>
          <a:lstStyle/>
          <a:p>
            <a:r>
              <a:rPr lang="en-US" altLang="ko-KR" sz="1600" dirty="0">
                <a:latin typeface="Arial Nova" panose="020B0504020202020204" pitchFamily="34" charset="0"/>
              </a:rPr>
              <a:t>Sum of Column</a:t>
            </a:r>
            <a:endParaRPr lang="ko-KR" altLang="en-US" sz="1600" dirty="0">
              <a:latin typeface="Arial Nova" panose="020B0504020202020204" pitchFamily="34" charset="0"/>
            </a:endParaRPr>
          </a:p>
        </p:txBody>
      </p:sp>
      <p:sp>
        <p:nvSpPr>
          <p:cNvPr id="13" name="직사각형 12">
            <a:extLst>
              <a:ext uri="{FF2B5EF4-FFF2-40B4-BE49-F238E27FC236}">
                <a16:creationId xmlns:a16="http://schemas.microsoft.com/office/drawing/2014/main" id="{3A3F622B-4B43-49EC-88DC-1D786ACF69C7}"/>
              </a:ext>
            </a:extLst>
          </p:cNvPr>
          <p:cNvSpPr/>
          <p:nvPr/>
        </p:nvSpPr>
        <p:spPr>
          <a:xfrm>
            <a:off x="5431497" y="3207728"/>
            <a:ext cx="2934425" cy="7484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10164917-6914-4EA6-9A37-9D17F7F1F2C9}"/>
              </a:ext>
            </a:extLst>
          </p:cNvPr>
          <p:cNvSpPr/>
          <p:nvPr/>
        </p:nvSpPr>
        <p:spPr>
          <a:xfrm rot="16200000">
            <a:off x="5256083" y="2909513"/>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615DEEA0-2316-4C1D-83A3-27A7D90F921D}"/>
              </a:ext>
            </a:extLst>
          </p:cNvPr>
          <p:cNvSpPr txBox="1"/>
          <p:nvPr/>
        </p:nvSpPr>
        <p:spPr>
          <a:xfrm>
            <a:off x="5148064" y="2460164"/>
            <a:ext cx="1323307" cy="338554"/>
          </a:xfrm>
          <a:prstGeom prst="rect">
            <a:avLst/>
          </a:prstGeom>
          <a:noFill/>
        </p:spPr>
        <p:txBody>
          <a:bodyPr wrap="square" rtlCol="0">
            <a:spAutoFit/>
          </a:bodyPr>
          <a:lstStyle/>
          <a:p>
            <a:r>
              <a:rPr lang="en-US" altLang="ko-KR" sz="1600" dirty="0">
                <a:latin typeface="Arial Nova" panose="020B0504020202020204" pitchFamily="34" charset="0"/>
              </a:rPr>
              <a:t>Value / Sum</a:t>
            </a:r>
            <a:endParaRPr lang="ko-KR" altLang="en-US" sz="1600" dirty="0">
              <a:latin typeface="Arial Nova" panose="020B0504020202020204" pitchFamily="34" charset="0"/>
            </a:endParaRPr>
          </a:p>
        </p:txBody>
      </p:sp>
      <p:sp>
        <p:nvSpPr>
          <p:cNvPr id="19" name="화살표: 오른쪽 18">
            <a:extLst>
              <a:ext uri="{FF2B5EF4-FFF2-40B4-BE49-F238E27FC236}">
                <a16:creationId xmlns:a16="http://schemas.microsoft.com/office/drawing/2014/main" id="{B8B35E64-C86B-493A-8431-EC8FD39959C9}"/>
              </a:ext>
            </a:extLst>
          </p:cNvPr>
          <p:cNvSpPr/>
          <p:nvPr/>
        </p:nvSpPr>
        <p:spPr>
          <a:xfrm rot="5400000">
            <a:off x="8659120" y="4036278"/>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33E3DAFD-17FD-41C1-9EB3-D84EC6CF5C72}"/>
              </a:ext>
            </a:extLst>
          </p:cNvPr>
          <p:cNvSpPr txBox="1"/>
          <p:nvPr/>
        </p:nvSpPr>
        <p:spPr>
          <a:xfrm>
            <a:off x="6610668" y="4313919"/>
            <a:ext cx="2376319" cy="338554"/>
          </a:xfrm>
          <a:prstGeom prst="rect">
            <a:avLst/>
          </a:prstGeom>
          <a:noFill/>
        </p:spPr>
        <p:txBody>
          <a:bodyPr wrap="square" rtlCol="0">
            <a:spAutoFit/>
          </a:bodyPr>
          <a:lstStyle/>
          <a:p>
            <a:r>
              <a:rPr lang="en-US" altLang="ko-KR" sz="1600" dirty="0">
                <a:latin typeface="Arial Nova" panose="020B0504020202020204" pitchFamily="34" charset="0"/>
              </a:rPr>
              <a:t>Average of (Value / Sum)</a:t>
            </a:r>
            <a:endParaRPr lang="ko-KR" altLang="en-US" sz="1600" dirty="0">
              <a:latin typeface="Arial Nova" panose="020B0504020202020204" pitchFamily="34" charset="0"/>
            </a:endParaRPr>
          </a:p>
        </p:txBody>
      </p:sp>
      <p:sp>
        <p:nvSpPr>
          <p:cNvPr id="36" name="TextBox 35">
            <a:extLst>
              <a:ext uri="{FF2B5EF4-FFF2-40B4-BE49-F238E27FC236}">
                <a16:creationId xmlns:a16="http://schemas.microsoft.com/office/drawing/2014/main" id="{1274C5E2-4080-4CA0-B7CE-A8FA0298E540}"/>
              </a:ext>
            </a:extLst>
          </p:cNvPr>
          <p:cNvSpPr txBox="1"/>
          <p:nvPr/>
        </p:nvSpPr>
        <p:spPr>
          <a:xfrm>
            <a:off x="5364088" y="5991671"/>
            <a:ext cx="3511050" cy="461665"/>
          </a:xfrm>
          <a:prstGeom prst="rect">
            <a:avLst/>
          </a:prstGeom>
          <a:noFill/>
        </p:spPr>
        <p:txBody>
          <a:bodyPr wrap="square" rtlCol="0">
            <a:spAutoFit/>
          </a:bodyPr>
          <a:lstStyle/>
          <a:p>
            <a:r>
              <a:rPr lang="en-US" altLang="ko-KR" sz="2400" dirty="0">
                <a:latin typeface="Arial Nova" panose="020B0504020202020204" pitchFamily="34" charset="0"/>
              </a:rPr>
              <a:t>[ Factor Weight Priority ]</a:t>
            </a:r>
            <a:endParaRPr lang="ko-KR" altLang="en-US" sz="2400" dirty="0">
              <a:latin typeface="Arial Nova" panose="020B0504020202020204" pitchFamily="34" charset="0"/>
            </a:endParaRPr>
          </a:p>
        </p:txBody>
      </p:sp>
      <p:sp>
        <p:nvSpPr>
          <p:cNvPr id="21" name="직사각형 20">
            <a:extLst>
              <a:ext uri="{FF2B5EF4-FFF2-40B4-BE49-F238E27FC236}">
                <a16:creationId xmlns:a16="http://schemas.microsoft.com/office/drawing/2014/main" id="{E36D0477-B2E2-45E8-AAE0-C70A21CC9718}"/>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0DC2686-80C7-43DD-9FC7-ED18AD917723}"/>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3" name="TextBox 22">
            <a:extLst>
              <a:ext uri="{FF2B5EF4-FFF2-40B4-BE49-F238E27FC236}">
                <a16:creationId xmlns:a16="http://schemas.microsoft.com/office/drawing/2014/main" id="{3A19ED1D-BE7B-41D7-90D5-C4C91FC225DD}"/>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4" name="TextBox 23">
            <a:extLst>
              <a:ext uri="{FF2B5EF4-FFF2-40B4-BE49-F238E27FC236}">
                <a16:creationId xmlns:a16="http://schemas.microsoft.com/office/drawing/2014/main" id="{FF779107-67BA-4F43-A613-419608108E17}"/>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5" name="TextBox 24">
            <a:extLst>
              <a:ext uri="{FF2B5EF4-FFF2-40B4-BE49-F238E27FC236}">
                <a16:creationId xmlns:a16="http://schemas.microsoft.com/office/drawing/2014/main" id="{8ED14297-52B4-4954-B39C-BB28E32D3E0B}"/>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6080863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6" name="그룹 5">
            <a:extLst>
              <a:ext uri="{FF2B5EF4-FFF2-40B4-BE49-F238E27FC236}">
                <a16:creationId xmlns:a16="http://schemas.microsoft.com/office/drawing/2014/main" id="{269B1FB0-490E-4FCF-9B9A-2CDA861781A4}"/>
              </a:ext>
            </a:extLst>
          </p:cNvPr>
          <p:cNvGrpSpPr/>
          <p:nvPr/>
        </p:nvGrpSpPr>
        <p:grpSpPr>
          <a:xfrm>
            <a:off x="1465783" y="1648276"/>
            <a:ext cx="6994649" cy="4497948"/>
            <a:chOff x="1465783" y="1648276"/>
            <a:chExt cx="6994649" cy="4497948"/>
          </a:xfrm>
        </p:grpSpPr>
        <p:pic>
          <p:nvPicPr>
            <p:cNvPr id="4" name="그림 3">
              <a:extLst>
                <a:ext uri="{FF2B5EF4-FFF2-40B4-BE49-F238E27FC236}">
                  <a16:creationId xmlns:a16="http://schemas.microsoft.com/office/drawing/2014/main" id="{1FA9BE3F-AAF5-4E3C-A490-A7295E3861E7}"/>
                </a:ext>
              </a:extLst>
            </p:cNvPr>
            <p:cNvPicPr>
              <a:picLocks noChangeAspect="1"/>
            </p:cNvPicPr>
            <p:nvPr/>
          </p:nvPicPr>
          <p:blipFill rotWithShape="1">
            <a:blip r:embed="rId2"/>
            <a:srcRect l="2220" t="41600" r="55493" b="15437"/>
            <a:stretch/>
          </p:blipFill>
          <p:spPr>
            <a:xfrm>
              <a:off x="1465783" y="1648276"/>
              <a:ext cx="6605019" cy="3774581"/>
            </a:xfrm>
            <a:prstGeom prst="rect">
              <a:avLst/>
            </a:prstGeom>
          </p:spPr>
        </p:pic>
        <p:sp>
          <p:nvSpPr>
            <p:cNvPr id="11" name="화살표: 오른쪽 10">
              <a:extLst>
                <a:ext uri="{FF2B5EF4-FFF2-40B4-BE49-F238E27FC236}">
                  <a16:creationId xmlns:a16="http://schemas.microsoft.com/office/drawing/2014/main" id="{28524692-0BFD-4DC0-B3AF-3C92BDEB4FC7}"/>
                </a:ext>
              </a:extLst>
            </p:cNvPr>
            <p:cNvSpPr/>
            <p:nvPr/>
          </p:nvSpPr>
          <p:spPr>
            <a:xfrm rot="5400000">
              <a:off x="2885562" y="5530864"/>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21D44F9-F5F2-4A2A-90EA-B59C645E56CD}"/>
                </a:ext>
              </a:extLst>
            </p:cNvPr>
            <p:cNvSpPr txBox="1"/>
            <p:nvPr/>
          </p:nvSpPr>
          <p:spPr>
            <a:xfrm>
              <a:off x="1685719" y="5807670"/>
              <a:ext cx="2130013" cy="338554"/>
            </a:xfrm>
            <a:prstGeom prst="rect">
              <a:avLst/>
            </a:prstGeom>
            <a:noFill/>
          </p:spPr>
          <p:txBody>
            <a:bodyPr wrap="square" rtlCol="0">
              <a:spAutoFit/>
            </a:bodyPr>
            <a:lstStyle/>
            <a:p>
              <a:r>
                <a:rPr lang="en-US" altLang="ko-KR" sz="1600" dirty="0">
                  <a:latin typeface="Arial Nova" panose="020B0504020202020204" pitchFamily="34" charset="0"/>
                </a:rPr>
                <a:t>Sum of Each Column</a:t>
              </a:r>
              <a:endParaRPr lang="ko-KR" altLang="en-US" sz="1600" dirty="0">
                <a:latin typeface="Arial Nova" panose="020B0504020202020204" pitchFamily="34" charset="0"/>
              </a:endParaRPr>
            </a:p>
          </p:txBody>
        </p:sp>
        <p:sp>
          <p:nvSpPr>
            <p:cNvPr id="14" name="화살표: 오른쪽 13">
              <a:extLst>
                <a:ext uri="{FF2B5EF4-FFF2-40B4-BE49-F238E27FC236}">
                  <a16:creationId xmlns:a16="http://schemas.microsoft.com/office/drawing/2014/main" id="{10164917-6914-4EA6-9A37-9D17F7F1F2C9}"/>
                </a:ext>
              </a:extLst>
            </p:cNvPr>
            <p:cNvSpPr/>
            <p:nvPr/>
          </p:nvSpPr>
          <p:spPr>
            <a:xfrm rot="16200000">
              <a:off x="5491137" y="3304184"/>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615DEEA0-2316-4C1D-83A3-27A7D90F921D}"/>
                </a:ext>
              </a:extLst>
            </p:cNvPr>
            <p:cNvSpPr txBox="1"/>
            <p:nvPr/>
          </p:nvSpPr>
          <p:spPr>
            <a:xfrm>
              <a:off x="5422459" y="2827931"/>
              <a:ext cx="1323307" cy="338554"/>
            </a:xfrm>
            <a:prstGeom prst="rect">
              <a:avLst/>
            </a:prstGeom>
            <a:noFill/>
          </p:spPr>
          <p:txBody>
            <a:bodyPr wrap="square" rtlCol="0">
              <a:spAutoFit/>
            </a:bodyPr>
            <a:lstStyle/>
            <a:p>
              <a:r>
                <a:rPr lang="en-US" altLang="ko-KR" sz="1600" dirty="0">
                  <a:latin typeface="Arial Nova" panose="020B0504020202020204" pitchFamily="34" charset="0"/>
                </a:rPr>
                <a:t>Value / Sum</a:t>
              </a:r>
              <a:endParaRPr lang="ko-KR" altLang="en-US" sz="1600" dirty="0">
                <a:latin typeface="Arial Nova" panose="020B0504020202020204" pitchFamily="34" charset="0"/>
              </a:endParaRPr>
            </a:p>
          </p:txBody>
        </p:sp>
        <p:sp>
          <p:nvSpPr>
            <p:cNvPr id="19" name="화살표: 오른쪽 18">
              <a:extLst>
                <a:ext uri="{FF2B5EF4-FFF2-40B4-BE49-F238E27FC236}">
                  <a16:creationId xmlns:a16="http://schemas.microsoft.com/office/drawing/2014/main" id="{B8B35E64-C86B-493A-8431-EC8FD39959C9}"/>
                </a:ext>
              </a:extLst>
            </p:cNvPr>
            <p:cNvSpPr/>
            <p:nvPr/>
          </p:nvSpPr>
          <p:spPr>
            <a:xfrm rot="5400000">
              <a:off x="7377486" y="5314847"/>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33E3DAFD-17FD-41C1-9EB3-D84EC6CF5C72}"/>
                </a:ext>
              </a:extLst>
            </p:cNvPr>
            <p:cNvSpPr txBox="1"/>
            <p:nvPr/>
          </p:nvSpPr>
          <p:spPr>
            <a:xfrm>
              <a:off x="6084113" y="5614775"/>
              <a:ext cx="2376319" cy="338554"/>
            </a:xfrm>
            <a:prstGeom prst="rect">
              <a:avLst/>
            </a:prstGeom>
            <a:noFill/>
          </p:spPr>
          <p:txBody>
            <a:bodyPr wrap="square" rtlCol="0">
              <a:spAutoFit/>
            </a:bodyPr>
            <a:lstStyle/>
            <a:p>
              <a:r>
                <a:rPr lang="en-US" altLang="ko-KR" sz="1600" dirty="0">
                  <a:latin typeface="Arial Nova" panose="020B0504020202020204" pitchFamily="34" charset="0"/>
                </a:rPr>
                <a:t>Average of (Value / Sum)</a:t>
              </a:r>
              <a:endParaRPr lang="ko-KR" altLang="en-US" sz="1600" dirty="0">
                <a:latin typeface="Arial Nova" panose="020B0504020202020204" pitchFamily="34" charset="0"/>
              </a:endParaRPr>
            </a:p>
          </p:txBody>
        </p:sp>
        <p:sp>
          <p:nvSpPr>
            <p:cNvPr id="21" name="직사각형 20">
              <a:extLst>
                <a:ext uri="{FF2B5EF4-FFF2-40B4-BE49-F238E27FC236}">
                  <a16:creationId xmlns:a16="http://schemas.microsoft.com/office/drawing/2014/main" id="{730FB732-E360-41C7-94EC-D69A9CFE4E59}"/>
                </a:ext>
              </a:extLst>
            </p:cNvPr>
            <p:cNvSpPr/>
            <p:nvPr/>
          </p:nvSpPr>
          <p:spPr>
            <a:xfrm>
              <a:off x="3253216" y="4159861"/>
              <a:ext cx="1956665" cy="21293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A5166FFF-5A0E-407B-A7AB-AD0C6BE5E799}"/>
                </a:ext>
              </a:extLst>
            </p:cNvPr>
            <p:cNvSpPr/>
            <p:nvPr/>
          </p:nvSpPr>
          <p:spPr>
            <a:xfrm>
              <a:off x="3253215" y="5119826"/>
              <a:ext cx="1956665" cy="21293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98014E1-C4D7-4D22-AFD8-6A272F9E623E}"/>
                </a:ext>
              </a:extLst>
            </p:cNvPr>
            <p:cNvSpPr/>
            <p:nvPr/>
          </p:nvSpPr>
          <p:spPr>
            <a:xfrm>
              <a:off x="5599142" y="3687258"/>
              <a:ext cx="1673130" cy="43203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03ECC15-BF2F-44FF-A062-A202C1E71216}"/>
                </a:ext>
              </a:extLst>
            </p:cNvPr>
            <p:cNvSpPr/>
            <p:nvPr/>
          </p:nvSpPr>
          <p:spPr>
            <a:xfrm>
              <a:off x="5571467" y="4663567"/>
              <a:ext cx="1673130" cy="43203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a:extLst>
              <a:ext uri="{FF2B5EF4-FFF2-40B4-BE49-F238E27FC236}">
                <a16:creationId xmlns:a16="http://schemas.microsoft.com/office/drawing/2014/main" id="{56B2BB27-E93A-4128-92B1-64124C7BB7E8}"/>
              </a:ext>
            </a:extLst>
          </p:cNvPr>
          <p:cNvSpPr txBox="1"/>
          <p:nvPr/>
        </p:nvSpPr>
        <p:spPr>
          <a:xfrm>
            <a:off x="5364088" y="5991671"/>
            <a:ext cx="3511050" cy="461665"/>
          </a:xfrm>
          <a:prstGeom prst="rect">
            <a:avLst/>
          </a:prstGeom>
          <a:noFill/>
        </p:spPr>
        <p:txBody>
          <a:bodyPr wrap="square" rtlCol="0">
            <a:spAutoFit/>
          </a:bodyPr>
          <a:lstStyle/>
          <a:p>
            <a:r>
              <a:rPr lang="en-US" altLang="ko-KR" sz="2400" dirty="0">
                <a:latin typeface="Arial Nova" panose="020B0504020202020204" pitchFamily="34" charset="0"/>
              </a:rPr>
              <a:t>[ Factor Weight Priority ]</a:t>
            </a:r>
            <a:endParaRPr lang="ko-KR" altLang="en-US" sz="2400" dirty="0">
              <a:latin typeface="Arial Nova" panose="020B0504020202020204" pitchFamily="34" charset="0"/>
            </a:endParaRPr>
          </a:p>
        </p:txBody>
      </p:sp>
      <p:sp>
        <p:nvSpPr>
          <p:cNvPr id="26" name="직사각형 25">
            <a:extLst>
              <a:ext uri="{FF2B5EF4-FFF2-40B4-BE49-F238E27FC236}">
                <a16:creationId xmlns:a16="http://schemas.microsoft.com/office/drawing/2014/main" id="{ED67E5EB-1D56-419E-8E79-5F2F3262B929}"/>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5C73E39-7D19-4A06-A3B3-2D69AB9C483B}"/>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8" name="TextBox 27">
            <a:extLst>
              <a:ext uri="{FF2B5EF4-FFF2-40B4-BE49-F238E27FC236}">
                <a16:creationId xmlns:a16="http://schemas.microsoft.com/office/drawing/2014/main" id="{86C674BC-3ED2-452E-83F3-F2DC737ACCBE}"/>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0" name="TextBox 29">
            <a:extLst>
              <a:ext uri="{FF2B5EF4-FFF2-40B4-BE49-F238E27FC236}">
                <a16:creationId xmlns:a16="http://schemas.microsoft.com/office/drawing/2014/main" id="{1E8CF564-2EC1-4DD2-9442-10D1F0228CE8}"/>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2" name="TextBox 31">
            <a:extLst>
              <a:ext uri="{FF2B5EF4-FFF2-40B4-BE49-F238E27FC236}">
                <a16:creationId xmlns:a16="http://schemas.microsoft.com/office/drawing/2014/main" id="{C38599B3-25F8-4017-8E5A-7CE16FFD01C0}"/>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4" name="TextBox 33">
            <a:extLst>
              <a:ext uri="{FF2B5EF4-FFF2-40B4-BE49-F238E27FC236}">
                <a16:creationId xmlns:a16="http://schemas.microsoft.com/office/drawing/2014/main" id="{C21CDA77-8669-405F-A018-9A661E38A05F}"/>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Computing Priority</a:t>
            </a:r>
          </a:p>
        </p:txBody>
      </p:sp>
    </p:spTree>
    <p:extLst>
      <p:ext uri="{BB962C8B-B14F-4D97-AF65-F5344CB8AC3E}">
        <p14:creationId xmlns:p14="http://schemas.microsoft.com/office/powerpoint/2010/main" val="245463100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27" name="화살표: 오른쪽 26">
            <a:extLst>
              <a:ext uri="{FF2B5EF4-FFF2-40B4-BE49-F238E27FC236}">
                <a16:creationId xmlns:a16="http://schemas.microsoft.com/office/drawing/2014/main" id="{DD689B53-872F-4A31-AD82-C0C764601223}"/>
              </a:ext>
            </a:extLst>
          </p:cNvPr>
          <p:cNvSpPr/>
          <p:nvPr/>
        </p:nvSpPr>
        <p:spPr>
          <a:xfrm rot="19436689" flipV="1">
            <a:off x="3552012" y="2939291"/>
            <a:ext cx="1922509" cy="150724"/>
          </a:xfrm>
          <a:prstGeom prst="rightArrow">
            <a:avLst>
              <a:gd name="adj1" fmla="val 50000"/>
              <a:gd name="adj2" fmla="val 9925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화살표: 오른쪽 29">
            <a:extLst>
              <a:ext uri="{FF2B5EF4-FFF2-40B4-BE49-F238E27FC236}">
                <a16:creationId xmlns:a16="http://schemas.microsoft.com/office/drawing/2014/main" id="{20DF702F-7338-4C51-A2B2-FC8497CD787B}"/>
              </a:ext>
            </a:extLst>
          </p:cNvPr>
          <p:cNvSpPr/>
          <p:nvPr/>
        </p:nvSpPr>
        <p:spPr>
          <a:xfrm flipV="1">
            <a:off x="3735320" y="4027519"/>
            <a:ext cx="1555894" cy="137178"/>
          </a:xfrm>
          <a:prstGeom prst="rightArrow">
            <a:avLst>
              <a:gd name="adj1" fmla="val 50000"/>
              <a:gd name="adj2" fmla="val 9925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F0A0F087-2E61-48E1-9C47-0473BEBD457E}"/>
              </a:ext>
            </a:extLst>
          </p:cNvPr>
          <p:cNvSpPr/>
          <p:nvPr/>
        </p:nvSpPr>
        <p:spPr>
          <a:xfrm rot="1129591">
            <a:off x="3709269" y="4544365"/>
            <a:ext cx="1639004" cy="114514"/>
          </a:xfrm>
          <a:prstGeom prst="rightArrow">
            <a:avLst>
              <a:gd name="adj1" fmla="val 50000"/>
              <a:gd name="adj2" fmla="val 9925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A17A9D4-588F-4AE5-9BA4-C10D8BB2A047}"/>
              </a:ext>
            </a:extLst>
          </p:cNvPr>
          <p:cNvSpPr txBox="1"/>
          <p:nvPr/>
        </p:nvSpPr>
        <p:spPr>
          <a:xfrm>
            <a:off x="3487404" y="4494892"/>
            <a:ext cx="1161065" cy="369332"/>
          </a:xfrm>
          <a:prstGeom prst="rect">
            <a:avLst/>
          </a:prstGeom>
          <a:noFill/>
        </p:spPr>
        <p:txBody>
          <a:bodyPr wrap="square" rtlCol="0">
            <a:spAutoFit/>
          </a:bodyPr>
          <a:lstStyle/>
          <a:p>
            <a:r>
              <a:rPr lang="en-US" altLang="ko-KR" u="sng" dirty="0">
                <a:latin typeface="Arial Nova" panose="020B0504020202020204" pitchFamily="34" charset="0"/>
              </a:rPr>
              <a:t>Multiply</a:t>
            </a:r>
            <a:endParaRPr lang="ko-KR" altLang="en-US" u="sng" dirty="0">
              <a:latin typeface="Arial Nova" panose="020B0504020202020204" pitchFamily="34" charset="0"/>
            </a:endParaRPr>
          </a:p>
        </p:txBody>
      </p:sp>
      <p:sp>
        <p:nvSpPr>
          <p:cNvPr id="33" name="TextBox 32">
            <a:extLst>
              <a:ext uri="{FF2B5EF4-FFF2-40B4-BE49-F238E27FC236}">
                <a16:creationId xmlns:a16="http://schemas.microsoft.com/office/drawing/2014/main" id="{E13B36E1-88C1-45FE-B392-1B82B4FCC9BD}"/>
              </a:ext>
            </a:extLst>
          </p:cNvPr>
          <p:cNvSpPr txBox="1"/>
          <p:nvPr/>
        </p:nvSpPr>
        <p:spPr>
          <a:xfrm>
            <a:off x="5364088" y="5991671"/>
            <a:ext cx="3511050" cy="461665"/>
          </a:xfrm>
          <a:prstGeom prst="rect">
            <a:avLst/>
          </a:prstGeom>
          <a:noFill/>
        </p:spPr>
        <p:txBody>
          <a:bodyPr wrap="square" rtlCol="0">
            <a:spAutoFit/>
          </a:bodyPr>
          <a:lstStyle/>
          <a:p>
            <a:r>
              <a:rPr lang="en-US" altLang="ko-KR" sz="2400" dirty="0">
                <a:latin typeface="Arial Nova" panose="020B0504020202020204" pitchFamily="34" charset="0"/>
              </a:rPr>
              <a:t>[ Factor Weight Priority ]</a:t>
            </a:r>
            <a:endParaRPr lang="ko-KR" altLang="en-US" sz="2400" dirty="0">
              <a:latin typeface="Arial Nova" panose="020B0504020202020204" pitchFamily="34" charset="0"/>
            </a:endParaRPr>
          </a:p>
        </p:txBody>
      </p:sp>
      <p:sp>
        <p:nvSpPr>
          <p:cNvPr id="34" name="화살표: 오른쪽 33">
            <a:extLst>
              <a:ext uri="{FF2B5EF4-FFF2-40B4-BE49-F238E27FC236}">
                <a16:creationId xmlns:a16="http://schemas.microsoft.com/office/drawing/2014/main" id="{3B5D3E40-BDA5-4A27-9894-059374A2BA38}"/>
              </a:ext>
            </a:extLst>
          </p:cNvPr>
          <p:cNvSpPr/>
          <p:nvPr/>
        </p:nvSpPr>
        <p:spPr>
          <a:xfrm rot="20041646" flipV="1">
            <a:off x="3663525" y="3417608"/>
            <a:ext cx="1620121" cy="137178"/>
          </a:xfrm>
          <a:prstGeom prst="rightArrow">
            <a:avLst>
              <a:gd name="adj1" fmla="val 50000"/>
              <a:gd name="adj2" fmla="val 9925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67F1E3E-B6F0-4E29-BD02-25AC491C5BBF}"/>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2ACAF56-0ED2-47EB-B68C-DB18035B8F1A}"/>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1" name="TextBox 20">
            <a:extLst>
              <a:ext uri="{FF2B5EF4-FFF2-40B4-BE49-F238E27FC236}">
                <a16:creationId xmlns:a16="http://schemas.microsoft.com/office/drawing/2014/main" id="{EC5BFD00-025E-4D2D-8675-9BF4E1D27230}"/>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2" name="TextBox 21">
            <a:extLst>
              <a:ext uri="{FF2B5EF4-FFF2-40B4-BE49-F238E27FC236}">
                <a16:creationId xmlns:a16="http://schemas.microsoft.com/office/drawing/2014/main" id="{11AC3344-9B8A-449A-8D82-F0E076F90F14}"/>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3" name="TextBox 22">
            <a:extLst>
              <a:ext uri="{FF2B5EF4-FFF2-40B4-BE49-F238E27FC236}">
                <a16:creationId xmlns:a16="http://schemas.microsoft.com/office/drawing/2014/main" id="{EAA65A12-F604-4454-ACEB-967B0589C004}"/>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4" name="TextBox 23">
            <a:extLst>
              <a:ext uri="{FF2B5EF4-FFF2-40B4-BE49-F238E27FC236}">
                <a16:creationId xmlns:a16="http://schemas.microsoft.com/office/drawing/2014/main" id="{B2AFF1D3-85D0-49AE-A645-BCE2E9C41DB6}"/>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Computing Priority</a:t>
            </a:r>
          </a:p>
        </p:txBody>
      </p:sp>
      <p:pic>
        <p:nvPicPr>
          <p:cNvPr id="28" name="그림 27">
            <a:extLst>
              <a:ext uri="{FF2B5EF4-FFF2-40B4-BE49-F238E27FC236}">
                <a16:creationId xmlns:a16="http://schemas.microsoft.com/office/drawing/2014/main" id="{2D3EC8CE-56A2-4632-A64D-B68714F8B3FC}"/>
              </a:ext>
            </a:extLst>
          </p:cNvPr>
          <p:cNvPicPr>
            <a:picLocks noChangeAspect="1"/>
          </p:cNvPicPr>
          <p:nvPr/>
        </p:nvPicPr>
        <p:blipFill rotWithShape="1">
          <a:blip r:embed="rId2"/>
          <a:srcRect l="39124" t="39140" r="40873" b="12840"/>
          <a:stretch/>
        </p:blipFill>
        <p:spPr>
          <a:xfrm>
            <a:off x="5336153" y="1600138"/>
            <a:ext cx="3124279" cy="4218851"/>
          </a:xfrm>
          <a:prstGeom prst="rect">
            <a:avLst/>
          </a:prstGeom>
        </p:spPr>
      </p:pic>
      <p:grpSp>
        <p:nvGrpSpPr>
          <p:cNvPr id="2" name="그룹 1">
            <a:extLst>
              <a:ext uri="{FF2B5EF4-FFF2-40B4-BE49-F238E27FC236}">
                <a16:creationId xmlns:a16="http://schemas.microsoft.com/office/drawing/2014/main" id="{C10DB3FB-3820-4D45-B073-D52E94560029}"/>
              </a:ext>
            </a:extLst>
          </p:cNvPr>
          <p:cNvGrpSpPr/>
          <p:nvPr/>
        </p:nvGrpSpPr>
        <p:grpSpPr>
          <a:xfrm>
            <a:off x="1774322" y="3226177"/>
            <a:ext cx="1836697" cy="1212666"/>
            <a:chOff x="1619671" y="3226177"/>
            <a:chExt cx="1836697" cy="1212666"/>
          </a:xfrm>
        </p:grpSpPr>
        <p:pic>
          <p:nvPicPr>
            <p:cNvPr id="25" name="그림 24">
              <a:extLst>
                <a:ext uri="{FF2B5EF4-FFF2-40B4-BE49-F238E27FC236}">
                  <a16:creationId xmlns:a16="http://schemas.microsoft.com/office/drawing/2014/main" id="{BB2B0D20-8E2B-4BEA-ABCB-9FE4A84B63CF}"/>
                </a:ext>
              </a:extLst>
            </p:cNvPr>
            <p:cNvPicPr>
              <a:picLocks noChangeAspect="1"/>
            </p:cNvPicPr>
            <p:nvPr/>
          </p:nvPicPr>
          <p:blipFill rotWithShape="1">
            <a:blip r:embed="rId3"/>
            <a:srcRect l="2158" t="39852" r="88809" b="46954"/>
            <a:stretch/>
          </p:blipFill>
          <p:spPr>
            <a:xfrm>
              <a:off x="1619672" y="3230733"/>
              <a:ext cx="1394752" cy="1190867"/>
            </a:xfrm>
            <a:prstGeom prst="rect">
              <a:avLst/>
            </a:prstGeom>
          </p:spPr>
        </p:pic>
        <p:sp>
          <p:nvSpPr>
            <p:cNvPr id="26" name="TextBox 25">
              <a:extLst>
                <a:ext uri="{FF2B5EF4-FFF2-40B4-BE49-F238E27FC236}">
                  <a16:creationId xmlns:a16="http://schemas.microsoft.com/office/drawing/2014/main" id="{7A5FC127-72A6-4071-B920-322A88660236}"/>
                </a:ext>
              </a:extLst>
            </p:cNvPr>
            <p:cNvSpPr txBox="1"/>
            <p:nvPr/>
          </p:nvSpPr>
          <p:spPr>
            <a:xfrm>
              <a:off x="1619671" y="3709564"/>
              <a:ext cx="1080119" cy="230832"/>
            </a:xfrm>
            <a:prstGeom prst="rect">
              <a:avLst/>
            </a:prstGeom>
            <a:solidFill>
              <a:schemeClr val="bg1">
                <a:lumMod val="85000"/>
              </a:schemeClr>
            </a:solidFill>
            <a:ln>
              <a:solidFill>
                <a:schemeClr val="tx1">
                  <a:lumMod val="65000"/>
                  <a:lumOff val="35000"/>
                </a:schemeClr>
              </a:solidFill>
            </a:ln>
          </p:spPr>
          <p:txBody>
            <a:bodyPr wrap="square" rtlCol="0">
              <a:spAutoFit/>
            </a:bodyPr>
            <a:lstStyle/>
            <a:p>
              <a:r>
                <a:rPr lang="en-US" altLang="ko-KR" sz="900" b="1" dirty="0">
                  <a:latin typeface="Arial Nova" panose="020B0504020202020204" pitchFamily="34" charset="0"/>
                </a:rPr>
                <a:t>Market Position</a:t>
              </a:r>
              <a:endParaRPr lang="ko-KR" altLang="en-US" sz="900" b="1" dirty="0">
                <a:latin typeface="Arial Nova" panose="020B0504020202020204" pitchFamily="34" charset="0"/>
              </a:endParaRPr>
            </a:p>
          </p:txBody>
        </p:sp>
        <p:pic>
          <p:nvPicPr>
            <p:cNvPr id="29" name="그림 28">
              <a:extLst>
                <a:ext uri="{FF2B5EF4-FFF2-40B4-BE49-F238E27FC236}">
                  <a16:creationId xmlns:a16="http://schemas.microsoft.com/office/drawing/2014/main" id="{C524E502-6DD2-4FE9-B6B9-BAF8EAD5CE98}"/>
                </a:ext>
              </a:extLst>
            </p:cNvPr>
            <p:cNvPicPr>
              <a:picLocks noChangeAspect="1"/>
            </p:cNvPicPr>
            <p:nvPr/>
          </p:nvPicPr>
          <p:blipFill rotWithShape="1">
            <a:blip r:embed="rId4"/>
            <a:srcRect l="63652" t="50273" r="31371" b="35334"/>
            <a:stretch/>
          </p:blipFill>
          <p:spPr>
            <a:xfrm>
              <a:off x="2710956" y="3226177"/>
              <a:ext cx="745412" cy="1212666"/>
            </a:xfrm>
            <a:prstGeom prst="rect">
              <a:avLst/>
            </a:prstGeom>
          </p:spPr>
        </p:pic>
      </p:grpSp>
    </p:spTree>
    <p:extLst>
      <p:ext uri="{BB962C8B-B14F-4D97-AF65-F5344CB8AC3E}">
        <p14:creationId xmlns:p14="http://schemas.microsoft.com/office/powerpoint/2010/main" val="30886372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5472607"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Technologies Adopted </a:t>
            </a:r>
          </a:p>
        </p:txBody>
      </p:sp>
      <p:pic>
        <p:nvPicPr>
          <p:cNvPr id="4" name="그림 3">
            <a:extLst>
              <a:ext uri="{FF2B5EF4-FFF2-40B4-BE49-F238E27FC236}">
                <a16:creationId xmlns:a16="http://schemas.microsoft.com/office/drawing/2014/main" id="{76F70B2D-0391-44F7-8B48-2358B6692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949262"/>
            <a:ext cx="4104451" cy="3078339"/>
          </a:xfrm>
          <a:prstGeom prst="rect">
            <a:avLst/>
          </a:prstGeom>
        </p:spPr>
      </p:pic>
      <p:sp>
        <p:nvSpPr>
          <p:cNvPr id="5" name="TextBox 4">
            <a:extLst>
              <a:ext uri="{FF2B5EF4-FFF2-40B4-BE49-F238E27FC236}">
                <a16:creationId xmlns:a16="http://schemas.microsoft.com/office/drawing/2014/main" id="{08D38B7F-D8D8-4F8A-8A7C-00BC9EE5470F}"/>
              </a:ext>
            </a:extLst>
          </p:cNvPr>
          <p:cNvSpPr txBox="1"/>
          <p:nvPr/>
        </p:nvSpPr>
        <p:spPr>
          <a:xfrm>
            <a:off x="1115616" y="5157192"/>
            <a:ext cx="7344816" cy="830997"/>
          </a:xfrm>
          <a:prstGeom prst="rect">
            <a:avLst/>
          </a:prstGeom>
          <a:noFill/>
        </p:spPr>
        <p:txBody>
          <a:bodyPr wrap="square" rtlCol="0">
            <a:spAutoFit/>
          </a:bodyPr>
          <a:lstStyle/>
          <a:p>
            <a:r>
              <a:rPr lang="en-US" altLang="ko-KR" sz="2400" dirty="0"/>
              <a:t>Notice people as customer with scanning QR code in </a:t>
            </a:r>
            <a:r>
              <a:rPr lang="en-US" altLang="ko-KR" sz="2400" dirty="0" err="1"/>
              <a:t>Amazongo</a:t>
            </a:r>
            <a:r>
              <a:rPr lang="en-US" altLang="ko-KR" sz="2400" dirty="0"/>
              <a:t> application</a:t>
            </a:r>
          </a:p>
        </p:txBody>
      </p:sp>
      <p:sp>
        <p:nvSpPr>
          <p:cNvPr id="3" name="TextBox 2">
            <a:extLst>
              <a:ext uri="{FF2B5EF4-FFF2-40B4-BE49-F238E27FC236}">
                <a16:creationId xmlns:a16="http://schemas.microsoft.com/office/drawing/2014/main" id="{C6EEB392-9418-4036-9736-9E0A0D0CA15B}"/>
              </a:ext>
            </a:extLst>
          </p:cNvPr>
          <p:cNvSpPr txBox="1"/>
          <p:nvPr/>
        </p:nvSpPr>
        <p:spPr>
          <a:xfrm>
            <a:off x="1115616" y="1446585"/>
            <a:ext cx="3248786" cy="461665"/>
          </a:xfrm>
          <a:prstGeom prst="rect">
            <a:avLst/>
          </a:prstGeom>
          <a:noFill/>
        </p:spPr>
        <p:txBody>
          <a:bodyPr wrap="square" rtlCol="0">
            <a:spAutoFit/>
          </a:bodyPr>
          <a:lstStyle/>
          <a:p>
            <a:r>
              <a:rPr lang="en-US" altLang="ko-KR" sz="2400" dirty="0"/>
              <a:t>1. QR code entrance</a:t>
            </a:r>
            <a:endParaRPr lang="ko-KR" altLang="en-US" sz="2400" dirty="0"/>
          </a:p>
        </p:txBody>
      </p:sp>
      <p:sp>
        <p:nvSpPr>
          <p:cNvPr id="13" name="TextBox 12">
            <a:extLst>
              <a:ext uri="{FF2B5EF4-FFF2-40B4-BE49-F238E27FC236}">
                <a16:creationId xmlns:a16="http://schemas.microsoft.com/office/drawing/2014/main" id="{C848F440-C738-4110-8A25-4668AFC20D9B}"/>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33C445D3-477E-41B4-8467-921D59DA9517}"/>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D7594C60-E059-4ADB-8823-5B4AAF007050}"/>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A403881-41E1-4D03-B3C5-A917321BA82F}"/>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EF8519D4-441B-432E-92D1-0EDFC7C5DF75}"/>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1507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414A8B38-1080-4356-BF16-0597A073B200}"/>
              </a:ext>
            </a:extLst>
          </p:cNvPr>
          <p:cNvPicPr>
            <a:picLocks noChangeAspect="1"/>
          </p:cNvPicPr>
          <p:nvPr/>
        </p:nvPicPr>
        <p:blipFill rotWithShape="1">
          <a:blip r:embed="rId2"/>
          <a:srcRect l="1575" t="66414" r="66138" b="22828"/>
          <a:stretch/>
        </p:blipFill>
        <p:spPr>
          <a:xfrm>
            <a:off x="2338128" y="4105128"/>
            <a:ext cx="3816402" cy="715318"/>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74C5E2-4080-4CA0-B7CE-A8FA0298E540}"/>
              </a:ext>
            </a:extLst>
          </p:cNvPr>
          <p:cNvSpPr txBox="1"/>
          <p:nvPr/>
        </p:nvSpPr>
        <p:spPr>
          <a:xfrm>
            <a:off x="5364088" y="5991671"/>
            <a:ext cx="3511050" cy="461665"/>
          </a:xfrm>
          <a:prstGeom prst="rect">
            <a:avLst/>
          </a:prstGeom>
          <a:noFill/>
        </p:spPr>
        <p:txBody>
          <a:bodyPr wrap="square" rtlCol="0">
            <a:spAutoFit/>
          </a:bodyPr>
          <a:lstStyle/>
          <a:p>
            <a:pPr algn="r"/>
            <a:r>
              <a:rPr lang="en-US" altLang="ko-KR" sz="2400" dirty="0">
                <a:latin typeface="Arial Nova" panose="020B0504020202020204" pitchFamily="34" charset="0"/>
              </a:rPr>
              <a:t>[ Factor Priority ]</a:t>
            </a:r>
            <a:endParaRPr lang="ko-KR" altLang="en-US" sz="2400" dirty="0">
              <a:latin typeface="Arial Nova" panose="020B0504020202020204" pitchFamily="34" charset="0"/>
            </a:endParaRPr>
          </a:p>
        </p:txBody>
      </p:sp>
      <p:pic>
        <p:nvPicPr>
          <p:cNvPr id="3" name="그림 2">
            <a:extLst>
              <a:ext uri="{FF2B5EF4-FFF2-40B4-BE49-F238E27FC236}">
                <a16:creationId xmlns:a16="http://schemas.microsoft.com/office/drawing/2014/main" id="{D6918981-AD7F-4FF5-B512-D496EB7868F7}"/>
              </a:ext>
            </a:extLst>
          </p:cNvPr>
          <p:cNvPicPr>
            <a:picLocks noChangeAspect="1"/>
          </p:cNvPicPr>
          <p:nvPr/>
        </p:nvPicPr>
        <p:blipFill rotWithShape="1">
          <a:blip r:embed="rId2"/>
          <a:srcRect l="1575" t="30577" r="66138" b="47582"/>
          <a:stretch/>
        </p:blipFill>
        <p:spPr>
          <a:xfrm>
            <a:off x="2338128" y="2513962"/>
            <a:ext cx="3816402" cy="1452222"/>
          </a:xfrm>
          <a:prstGeom prst="rect">
            <a:avLst/>
          </a:prstGeom>
        </p:spPr>
      </p:pic>
      <p:sp>
        <p:nvSpPr>
          <p:cNvPr id="37" name="직사각형 36">
            <a:extLst>
              <a:ext uri="{FF2B5EF4-FFF2-40B4-BE49-F238E27FC236}">
                <a16:creationId xmlns:a16="http://schemas.microsoft.com/office/drawing/2014/main" id="{A1CCBB1A-3325-4B7C-83EC-61524A256293}"/>
              </a:ext>
            </a:extLst>
          </p:cNvPr>
          <p:cNvSpPr/>
          <p:nvPr/>
        </p:nvSpPr>
        <p:spPr>
          <a:xfrm>
            <a:off x="3850296" y="3793488"/>
            <a:ext cx="970623" cy="14997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7C891344-28C5-41A5-880F-748E7F607B14}"/>
              </a:ext>
            </a:extLst>
          </p:cNvPr>
          <p:cNvSpPr/>
          <p:nvPr/>
        </p:nvSpPr>
        <p:spPr>
          <a:xfrm>
            <a:off x="3847240" y="4627210"/>
            <a:ext cx="970623" cy="14997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BBBA6246-49CE-4440-8A7B-7E8BA1B86854}"/>
              </a:ext>
            </a:extLst>
          </p:cNvPr>
          <p:cNvSpPr/>
          <p:nvPr/>
        </p:nvSpPr>
        <p:spPr>
          <a:xfrm>
            <a:off x="4825855" y="3494175"/>
            <a:ext cx="89664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5EE2B511-B026-4D9F-9A75-D52DC22B2BD6}"/>
              </a:ext>
            </a:extLst>
          </p:cNvPr>
          <p:cNvSpPr/>
          <p:nvPr/>
        </p:nvSpPr>
        <p:spPr>
          <a:xfrm>
            <a:off x="4817863" y="4301432"/>
            <a:ext cx="89664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화살표: 오른쪽 45">
            <a:extLst>
              <a:ext uri="{FF2B5EF4-FFF2-40B4-BE49-F238E27FC236}">
                <a16:creationId xmlns:a16="http://schemas.microsoft.com/office/drawing/2014/main" id="{675CD267-0E08-4708-8C7B-F2C459992116}"/>
              </a:ext>
            </a:extLst>
          </p:cNvPr>
          <p:cNvSpPr/>
          <p:nvPr/>
        </p:nvSpPr>
        <p:spPr>
          <a:xfrm rot="5400000">
            <a:off x="3658871" y="4960409"/>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61929756-5E5A-454B-ADAF-53CB73D3C14E}"/>
              </a:ext>
            </a:extLst>
          </p:cNvPr>
          <p:cNvSpPr txBox="1"/>
          <p:nvPr/>
        </p:nvSpPr>
        <p:spPr>
          <a:xfrm>
            <a:off x="2123728" y="5178678"/>
            <a:ext cx="2088292" cy="338554"/>
          </a:xfrm>
          <a:prstGeom prst="rect">
            <a:avLst/>
          </a:prstGeom>
          <a:noFill/>
        </p:spPr>
        <p:txBody>
          <a:bodyPr wrap="square" rtlCol="0">
            <a:spAutoFit/>
          </a:bodyPr>
          <a:lstStyle/>
          <a:p>
            <a:r>
              <a:rPr lang="en-US" altLang="ko-KR" sz="1600" dirty="0">
                <a:latin typeface="Arial Nova" panose="020B0504020202020204" pitchFamily="34" charset="0"/>
              </a:rPr>
              <a:t>Sum of Each Column</a:t>
            </a:r>
            <a:endParaRPr lang="ko-KR" altLang="en-US" sz="1600" dirty="0">
              <a:latin typeface="Arial Nova" panose="020B0504020202020204" pitchFamily="34" charset="0"/>
            </a:endParaRPr>
          </a:p>
        </p:txBody>
      </p:sp>
      <p:sp>
        <p:nvSpPr>
          <p:cNvPr id="49" name="TextBox 48">
            <a:extLst>
              <a:ext uri="{FF2B5EF4-FFF2-40B4-BE49-F238E27FC236}">
                <a16:creationId xmlns:a16="http://schemas.microsoft.com/office/drawing/2014/main" id="{FD58A9E4-A633-4520-B2BB-0190BCB99CA4}"/>
              </a:ext>
            </a:extLst>
          </p:cNvPr>
          <p:cNvSpPr txBox="1"/>
          <p:nvPr/>
        </p:nvSpPr>
        <p:spPr>
          <a:xfrm>
            <a:off x="4642387" y="1923914"/>
            <a:ext cx="1872205" cy="338554"/>
          </a:xfrm>
          <a:prstGeom prst="rect">
            <a:avLst/>
          </a:prstGeom>
          <a:noFill/>
        </p:spPr>
        <p:txBody>
          <a:bodyPr wrap="square" rtlCol="0">
            <a:spAutoFit/>
          </a:bodyPr>
          <a:lstStyle/>
          <a:p>
            <a:r>
              <a:rPr lang="en-US" altLang="ko-KR" sz="1600" dirty="0">
                <a:latin typeface="Arial Nova" panose="020B0504020202020204" pitchFamily="34" charset="0"/>
              </a:rPr>
              <a:t>Each Value / Sum</a:t>
            </a:r>
            <a:endParaRPr lang="ko-KR" altLang="en-US" sz="1600" dirty="0">
              <a:latin typeface="Arial Nova" panose="020B0504020202020204" pitchFamily="34" charset="0"/>
            </a:endParaRPr>
          </a:p>
        </p:txBody>
      </p:sp>
      <p:sp>
        <p:nvSpPr>
          <p:cNvPr id="50" name="화살표: 오른쪽 49">
            <a:extLst>
              <a:ext uri="{FF2B5EF4-FFF2-40B4-BE49-F238E27FC236}">
                <a16:creationId xmlns:a16="http://schemas.microsoft.com/office/drawing/2014/main" id="{811379D6-A6DF-4775-A2CD-5089DE8778AB}"/>
              </a:ext>
            </a:extLst>
          </p:cNvPr>
          <p:cNvSpPr/>
          <p:nvPr/>
        </p:nvSpPr>
        <p:spPr>
          <a:xfrm>
            <a:off x="5972805" y="4838202"/>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40DE278B-F075-46E7-8C4A-BC654385F959}"/>
              </a:ext>
            </a:extLst>
          </p:cNvPr>
          <p:cNvSpPr txBox="1"/>
          <p:nvPr/>
        </p:nvSpPr>
        <p:spPr>
          <a:xfrm>
            <a:off x="6201924" y="4994444"/>
            <a:ext cx="2376319" cy="338554"/>
          </a:xfrm>
          <a:prstGeom prst="rect">
            <a:avLst/>
          </a:prstGeom>
          <a:noFill/>
        </p:spPr>
        <p:txBody>
          <a:bodyPr wrap="square" rtlCol="0">
            <a:spAutoFit/>
          </a:bodyPr>
          <a:lstStyle/>
          <a:p>
            <a:r>
              <a:rPr lang="en-US" altLang="ko-KR" sz="1600" dirty="0">
                <a:latin typeface="Arial Nova" panose="020B0504020202020204" pitchFamily="34" charset="0"/>
              </a:rPr>
              <a:t>Average of (Value / Sum)</a:t>
            </a:r>
            <a:endParaRPr lang="ko-KR" altLang="en-US" sz="1600" dirty="0">
              <a:latin typeface="Arial Nova" panose="020B0504020202020204" pitchFamily="34" charset="0"/>
            </a:endParaRPr>
          </a:p>
        </p:txBody>
      </p:sp>
      <p:pic>
        <p:nvPicPr>
          <p:cNvPr id="4" name="그림 3">
            <a:extLst>
              <a:ext uri="{FF2B5EF4-FFF2-40B4-BE49-F238E27FC236}">
                <a16:creationId xmlns:a16="http://schemas.microsoft.com/office/drawing/2014/main" id="{4F87E2EE-57CC-4DFF-B6EA-6849C9361B78}"/>
              </a:ext>
            </a:extLst>
          </p:cNvPr>
          <p:cNvPicPr>
            <a:picLocks noChangeAspect="1"/>
          </p:cNvPicPr>
          <p:nvPr/>
        </p:nvPicPr>
        <p:blipFill rotWithShape="1">
          <a:blip r:embed="rId3"/>
          <a:srcRect l="28738" t="41533" r="31888" b="45478"/>
          <a:stretch/>
        </p:blipFill>
        <p:spPr>
          <a:xfrm>
            <a:off x="3795485" y="2694847"/>
            <a:ext cx="2334431" cy="462890"/>
          </a:xfrm>
          <a:prstGeom prst="rect">
            <a:avLst/>
          </a:prstGeom>
        </p:spPr>
      </p:pic>
      <p:sp>
        <p:nvSpPr>
          <p:cNvPr id="48" name="화살표: 오른쪽 47">
            <a:extLst>
              <a:ext uri="{FF2B5EF4-FFF2-40B4-BE49-F238E27FC236}">
                <a16:creationId xmlns:a16="http://schemas.microsoft.com/office/drawing/2014/main" id="{123583FF-E24B-4665-AFAA-351872350223}"/>
              </a:ext>
            </a:extLst>
          </p:cNvPr>
          <p:cNvSpPr/>
          <p:nvPr/>
        </p:nvSpPr>
        <p:spPr>
          <a:xfrm rot="16200000">
            <a:off x="4669025" y="2308546"/>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8AAF5B0E-2BB6-4F56-93CD-1AAB6F93883A}"/>
              </a:ext>
            </a:extLst>
          </p:cNvPr>
          <p:cNvSpPr/>
          <p:nvPr/>
        </p:nvSpPr>
        <p:spPr>
          <a:xfrm>
            <a:off x="4777030" y="2695535"/>
            <a:ext cx="89664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30F2D38-A3A6-40ED-9FA9-5F6FB2A979FE}"/>
              </a:ext>
            </a:extLst>
          </p:cNvPr>
          <p:cNvSpPr/>
          <p:nvPr/>
        </p:nvSpPr>
        <p:spPr>
          <a:xfrm>
            <a:off x="3855767" y="2957221"/>
            <a:ext cx="896649" cy="21531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60AB3864-8781-4DED-82BD-92B94435BCE7}"/>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9D38E6C-D90A-4CED-96EC-803AB9E8A433}"/>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8" name="TextBox 27">
            <a:extLst>
              <a:ext uri="{FF2B5EF4-FFF2-40B4-BE49-F238E27FC236}">
                <a16:creationId xmlns:a16="http://schemas.microsoft.com/office/drawing/2014/main" id="{DB5E61C5-7C8D-4920-AF2C-15B7AC381EEB}"/>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0" name="TextBox 29">
            <a:extLst>
              <a:ext uri="{FF2B5EF4-FFF2-40B4-BE49-F238E27FC236}">
                <a16:creationId xmlns:a16="http://schemas.microsoft.com/office/drawing/2014/main" id="{490A7C34-5C2E-4BD2-A73B-35100A4199A3}"/>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2" name="TextBox 31">
            <a:extLst>
              <a:ext uri="{FF2B5EF4-FFF2-40B4-BE49-F238E27FC236}">
                <a16:creationId xmlns:a16="http://schemas.microsoft.com/office/drawing/2014/main" id="{B5FAB78C-04B5-467F-822E-2CD46E31E3AC}"/>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3" name="TextBox 32">
            <a:extLst>
              <a:ext uri="{FF2B5EF4-FFF2-40B4-BE49-F238E27FC236}">
                <a16:creationId xmlns:a16="http://schemas.microsoft.com/office/drawing/2014/main" id="{CB4CBDB7-94AB-4A1B-81DE-198575C27394}"/>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Computing Priority</a:t>
            </a:r>
          </a:p>
        </p:txBody>
      </p:sp>
    </p:spTree>
    <p:extLst>
      <p:ext uri="{BB962C8B-B14F-4D97-AF65-F5344CB8AC3E}">
        <p14:creationId xmlns:p14="http://schemas.microsoft.com/office/powerpoint/2010/main" val="206822007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6429006-648B-470F-B55B-DD02B7BD496E}"/>
              </a:ext>
            </a:extLst>
          </p:cNvPr>
          <p:cNvPicPr>
            <a:picLocks noChangeAspect="1"/>
          </p:cNvPicPr>
          <p:nvPr/>
        </p:nvPicPr>
        <p:blipFill rotWithShape="1">
          <a:blip r:embed="rId2"/>
          <a:srcRect l="1375" t="43000" r="66304" b="23421"/>
          <a:stretch/>
        </p:blipFill>
        <p:spPr>
          <a:xfrm>
            <a:off x="1983595" y="2454351"/>
            <a:ext cx="4388605" cy="2564726"/>
          </a:xfrm>
          <a:prstGeom prst="rect">
            <a:avLst/>
          </a:prstGeom>
        </p:spPr>
      </p:pic>
      <p:pic>
        <p:nvPicPr>
          <p:cNvPr id="3" name="그림 2">
            <a:extLst>
              <a:ext uri="{FF2B5EF4-FFF2-40B4-BE49-F238E27FC236}">
                <a16:creationId xmlns:a16="http://schemas.microsoft.com/office/drawing/2014/main" id="{A626E54E-F725-4A82-96CC-77AFC159EB36}"/>
              </a:ext>
            </a:extLst>
          </p:cNvPr>
          <p:cNvPicPr>
            <a:picLocks noChangeAspect="1"/>
          </p:cNvPicPr>
          <p:nvPr/>
        </p:nvPicPr>
        <p:blipFill rotWithShape="1">
          <a:blip r:embed="rId3"/>
          <a:srcRect l="2920" t="52173" r="47259" b="33146"/>
          <a:stretch/>
        </p:blipFill>
        <p:spPr>
          <a:xfrm>
            <a:off x="1994643" y="3368680"/>
            <a:ext cx="4388605" cy="727405"/>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74C5E2-4080-4CA0-B7CE-A8FA0298E540}"/>
              </a:ext>
            </a:extLst>
          </p:cNvPr>
          <p:cNvSpPr txBox="1"/>
          <p:nvPr/>
        </p:nvSpPr>
        <p:spPr>
          <a:xfrm>
            <a:off x="5364088" y="5991671"/>
            <a:ext cx="3511050" cy="461665"/>
          </a:xfrm>
          <a:prstGeom prst="rect">
            <a:avLst/>
          </a:prstGeom>
          <a:noFill/>
        </p:spPr>
        <p:txBody>
          <a:bodyPr wrap="square" rtlCol="0">
            <a:spAutoFit/>
          </a:bodyPr>
          <a:lstStyle/>
          <a:p>
            <a:pPr algn="r"/>
            <a:r>
              <a:rPr lang="en-US" altLang="ko-KR" sz="2400" dirty="0">
                <a:latin typeface="Arial Nova" panose="020B0504020202020204" pitchFamily="34" charset="0"/>
              </a:rPr>
              <a:t>[ Factor Priority ]</a:t>
            </a:r>
            <a:endParaRPr lang="ko-KR" altLang="en-US" sz="2400" dirty="0">
              <a:latin typeface="Arial Nova" panose="020B0504020202020204" pitchFamily="34" charset="0"/>
            </a:endParaRPr>
          </a:p>
        </p:txBody>
      </p:sp>
      <p:sp>
        <p:nvSpPr>
          <p:cNvPr id="37" name="직사각형 36">
            <a:extLst>
              <a:ext uri="{FF2B5EF4-FFF2-40B4-BE49-F238E27FC236}">
                <a16:creationId xmlns:a16="http://schemas.microsoft.com/office/drawing/2014/main" id="{A1CCBB1A-3325-4B7C-83EC-61524A256293}"/>
              </a:ext>
            </a:extLst>
          </p:cNvPr>
          <p:cNvSpPr/>
          <p:nvPr/>
        </p:nvSpPr>
        <p:spPr>
          <a:xfrm>
            <a:off x="3851920" y="3000726"/>
            <a:ext cx="970623" cy="14997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7C891344-28C5-41A5-880F-748E7F607B14}"/>
              </a:ext>
            </a:extLst>
          </p:cNvPr>
          <p:cNvSpPr/>
          <p:nvPr/>
        </p:nvSpPr>
        <p:spPr>
          <a:xfrm>
            <a:off x="3745393" y="3935226"/>
            <a:ext cx="970623" cy="14997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43E40221-18D3-4B79-BDBE-8D7E015829B3}"/>
              </a:ext>
            </a:extLst>
          </p:cNvPr>
          <p:cNvSpPr/>
          <p:nvPr/>
        </p:nvSpPr>
        <p:spPr>
          <a:xfrm>
            <a:off x="3851918" y="4860197"/>
            <a:ext cx="970623" cy="14997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BBBA6246-49CE-4440-8A7B-7E8BA1B86854}"/>
              </a:ext>
            </a:extLst>
          </p:cNvPr>
          <p:cNvSpPr/>
          <p:nvPr/>
        </p:nvSpPr>
        <p:spPr>
          <a:xfrm>
            <a:off x="4860032" y="2646362"/>
            <a:ext cx="96370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5EE2B511-B026-4D9F-9A75-D52DC22B2BD6}"/>
              </a:ext>
            </a:extLst>
          </p:cNvPr>
          <p:cNvSpPr/>
          <p:nvPr/>
        </p:nvSpPr>
        <p:spPr>
          <a:xfrm>
            <a:off x="4860032" y="3594145"/>
            <a:ext cx="96370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B73574F-99EC-44BD-A499-64A0969B7638}"/>
              </a:ext>
            </a:extLst>
          </p:cNvPr>
          <p:cNvSpPr/>
          <p:nvPr/>
        </p:nvSpPr>
        <p:spPr>
          <a:xfrm>
            <a:off x="4860032" y="4509130"/>
            <a:ext cx="963709" cy="32577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화살표: 오른쪽 45">
            <a:extLst>
              <a:ext uri="{FF2B5EF4-FFF2-40B4-BE49-F238E27FC236}">
                <a16:creationId xmlns:a16="http://schemas.microsoft.com/office/drawing/2014/main" id="{675CD267-0E08-4708-8C7B-F2C459992116}"/>
              </a:ext>
            </a:extLst>
          </p:cNvPr>
          <p:cNvSpPr/>
          <p:nvPr/>
        </p:nvSpPr>
        <p:spPr>
          <a:xfrm rot="5400000">
            <a:off x="3635900" y="5058088"/>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61929756-5E5A-454B-ADAF-53CB73D3C14E}"/>
              </a:ext>
            </a:extLst>
          </p:cNvPr>
          <p:cNvSpPr txBox="1"/>
          <p:nvPr/>
        </p:nvSpPr>
        <p:spPr>
          <a:xfrm>
            <a:off x="2083920" y="5445436"/>
            <a:ext cx="2088292" cy="338554"/>
          </a:xfrm>
          <a:prstGeom prst="rect">
            <a:avLst/>
          </a:prstGeom>
          <a:noFill/>
        </p:spPr>
        <p:txBody>
          <a:bodyPr wrap="square" rtlCol="0">
            <a:spAutoFit/>
          </a:bodyPr>
          <a:lstStyle/>
          <a:p>
            <a:r>
              <a:rPr lang="en-US" altLang="ko-KR" sz="1600" dirty="0">
                <a:latin typeface="Arial Nova" panose="020B0504020202020204" pitchFamily="34" charset="0"/>
              </a:rPr>
              <a:t>Sum of Each Column</a:t>
            </a:r>
            <a:endParaRPr lang="ko-KR" altLang="en-US" sz="1600" dirty="0">
              <a:latin typeface="Arial Nova" panose="020B0504020202020204" pitchFamily="34" charset="0"/>
            </a:endParaRPr>
          </a:p>
        </p:txBody>
      </p:sp>
      <p:sp>
        <p:nvSpPr>
          <p:cNvPr id="48" name="화살표: 오른쪽 47">
            <a:extLst>
              <a:ext uri="{FF2B5EF4-FFF2-40B4-BE49-F238E27FC236}">
                <a16:creationId xmlns:a16="http://schemas.microsoft.com/office/drawing/2014/main" id="{123583FF-E24B-4665-AFAA-351872350223}"/>
              </a:ext>
            </a:extLst>
          </p:cNvPr>
          <p:cNvSpPr/>
          <p:nvPr/>
        </p:nvSpPr>
        <p:spPr>
          <a:xfrm rot="16200000">
            <a:off x="4644014" y="2354180"/>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D58A9E4-A633-4520-B2BB-0190BCB99CA4}"/>
              </a:ext>
            </a:extLst>
          </p:cNvPr>
          <p:cNvSpPr txBox="1"/>
          <p:nvPr/>
        </p:nvSpPr>
        <p:spPr>
          <a:xfrm>
            <a:off x="4366409" y="1844824"/>
            <a:ext cx="1872205" cy="338554"/>
          </a:xfrm>
          <a:prstGeom prst="rect">
            <a:avLst/>
          </a:prstGeom>
          <a:noFill/>
        </p:spPr>
        <p:txBody>
          <a:bodyPr wrap="square" rtlCol="0">
            <a:spAutoFit/>
          </a:bodyPr>
          <a:lstStyle/>
          <a:p>
            <a:r>
              <a:rPr lang="en-US" altLang="ko-KR" sz="1600" dirty="0">
                <a:latin typeface="Arial Nova" panose="020B0504020202020204" pitchFamily="34" charset="0"/>
              </a:rPr>
              <a:t>Each Value / Sum</a:t>
            </a:r>
            <a:endParaRPr lang="ko-KR" altLang="en-US" sz="1600" dirty="0">
              <a:latin typeface="Arial Nova" panose="020B0504020202020204" pitchFamily="34" charset="0"/>
            </a:endParaRPr>
          </a:p>
        </p:txBody>
      </p:sp>
      <p:sp>
        <p:nvSpPr>
          <p:cNvPr id="50" name="화살표: 오른쪽 49">
            <a:extLst>
              <a:ext uri="{FF2B5EF4-FFF2-40B4-BE49-F238E27FC236}">
                <a16:creationId xmlns:a16="http://schemas.microsoft.com/office/drawing/2014/main" id="{811379D6-A6DF-4775-A2CD-5089DE8778AB}"/>
              </a:ext>
            </a:extLst>
          </p:cNvPr>
          <p:cNvSpPr/>
          <p:nvPr/>
        </p:nvSpPr>
        <p:spPr>
          <a:xfrm>
            <a:off x="6238614" y="4935182"/>
            <a:ext cx="432035" cy="21602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40DE278B-F075-46E7-8C4A-BC654385F959}"/>
              </a:ext>
            </a:extLst>
          </p:cNvPr>
          <p:cNvSpPr txBox="1"/>
          <p:nvPr/>
        </p:nvSpPr>
        <p:spPr>
          <a:xfrm>
            <a:off x="6012160" y="5151206"/>
            <a:ext cx="2376319" cy="338554"/>
          </a:xfrm>
          <a:prstGeom prst="rect">
            <a:avLst/>
          </a:prstGeom>
          <a:noFill/>
        </p:spPr>
        <p:txBody>
          <a:bodyPr wrap="square" rtlCol="0">
            <a:spAutoFit/>
          </a:bodyPr>
          <a:lstStyle/>
          <a:p>
            <a:r>
              <a:rPr lang="en-US" altLang="ko-KR" sz="1600" dirty="0">
                <a:latin typeface="Arial Nova" panose="020B0504020202020204" pitchFamily="34" charset="0"/>
              </a:rPr>
              <a:t>Average of (Value / Sum)</a:t>
            </a:r>
            <a:endParaRPr lang="ko-KR" altLang="en-US" sz="1600" dirty="0">
              <a:latin typeface="Arial Nova" panose="020B0504020202020204" pitchFamily="34" charset="0"/>
            </a:endParaRPr>
          </a:p>
        </p:txBody>
      </p:sp>
      <p:sp>
        <p:nvSpPr>
          <p:cNvPr id="24" name="직사각형 23">
            <a:extLst>
              <a:ext uri="{FF2B5EF4-FFF2-40B4-BE49-F238E27FC236}">
                <a16:creationId xmlns:a16="http://schemas.microsoft.com/office/drawing/2014/main" id="{4ADAC074-50E4-41FE-90BE-FDBD60AAFBB3}"/>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F259450F-4AFB-413E-A19C-EFCB24890C15}"/>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6" name="TextBox 25">
            <a:extLst>
              <a:ext uri="{FF2B5EF4-FFF2-40B4-BE49-F238E27FC236}">
                <a16:creationId xmlns:a16="http://schemas.microsoft.com/office/drawing/2014/main" id="{3F26604E-1457-4CA0-9B03-BFEBCDAC8F9D}"/>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7" name="TextBox 26">
            <a:extLst>
              <a:ext uri="{FF2B5EF4-FFF2-40B4-BE49-F238E27FC236}">
                <a16:creationId xmlns:a16="http://schemas.microsoft.com/office/drawing/2014/main" id="{6871E62E-21B4-44FE-A817-5F3209672EA9}"/>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8" name="TextBox 27">
            <a:extLst>
              <a:ext uri="{FF2B5EF4-FFF2-40B4-BE49-F238E27FC236}">
                <a16:creationId xmlns:a16="http://schemas.microsoft.com/office/drawing/2014/main" id="{5B23678C-65A1-4F2D-BD69-93CAC614C86D}"/>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0" name="TextBox 29">
            <a:extLst>
              <a:ext uri="{FF2B5EF4-FFF2-40B4-BE49-F238E27FC236}">
                <a16:creationId xmlns:a16="http://schemas.microsoft.com/office/drawing/2014/main" id="{1541AE1B-A140-434D-98C1-601EC1A03DCF}"/>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Computing Priority</a:t>
            </a:r>
          </a:p>
        </p:txBody>
      </p:sp>
    </p:spTree>
    <p:extLst>
      <p:ext uri="{BB962C8B-B14F-4D97-AF65-F5344CB8AC3E}">
        <p14:creationId xmlns:p14="http://schemas.microsoft.com/office/powerpoint/2010/main" val="406674996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450AD24-4EDF-452F-A22E-4278C7EE0889}"/>
              </a:ext>
            </a:extLst>
          </p:cNvPr>
          <p:cNvPicPr>
            <a:picLocks noChangeAspect="1"/>
          </p:cNvPicPr>
          <p:nvPr/>
        </p:nvPicPr>
        <p:blipFill rotWithShape="1">
          <a:blip r:embed="rId2"/>
          <a:srcRect l="2180" t="58873" r="45406" b="15534"/>
          <a:stretch/>
        </p:blipFill>
        <p:spPr>
          <a:xfrm>
            <a:off x="1310123" y="3248102"/>
            <a:ext cx="6974796" cy="1915727"/>
          </a:xfrm>
          <a:prstGeom prst="rect">
            <a:avLst/>
          </a:prstGeom>
        </p:spPr>
      </p:pic>
      <p:pic>
        <p:nvPicPr>
          <p:cNvPr id="49" name="그림 48">
            <a:extLst>
              <a:ext uri="{FF2B5EF4-FFF2-40B4-BE49-F238E27FC236}">
                <a16:creationId xmlns:a16="http://schemas.microsoft.com/office/drawing/2014/main" id="{C95C7067-C7FA-4C36-AEDE-5C10075BACD5}"/>
              </a:ext>
            </a:extLst>
          </p:cNvPr>
          <p:cNvPicPr>
            <a:picLocks noChangeAspect="1"/>
          </p:cNvPicPr>
          <p:nvPr/>
        </p:nvPicPr>
        <p:blipFill rotWithShape="1">
          <a:blip r:embed="rId3"/>
          <a:srcRect l="63652" t="50273" r="31371" b="35334"/>
          <a:stretch/>
        </p:blipFill>
        <p:spPr>
          <a:xfrm>
            <a:off x="6786492" y="1734034"/>
            <a:ext cx="745412" cy="1212666"/>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4414108"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Consistency Ratio</a:t>
            </a:r>
          </a:p>
        </p:txBody>
      </p:sp>
      <p:sp>
        <p:nvSpPr>
          <p:cNvPr id="32" name="TextBox 31">
            <a:extLst>
              <a:ext uri="{FF2B5EF4-FFF2-40B4-BE49-F238E27FC236}">
                <a16:creationId xmlns:a16="http://schemas.microsoft.com/office/drawing/2014/main" id="{938E1847-2ED1-4A57-A8C7-9853A16E3455}"/>
              </a:ext>
            </a:extLst>
          </p:cNvPr>
          <p:cNvSpPr txBox="1"/>
          <p:nvPr/>
        </p:nvSpPr>
        <p:spPr>
          <a:xfrm>
            <a:off x="4845636" y="6222503"/>
            <a:ext cx="4139953" cy="461665"/>
          </a:xfrm>
          <a:prstGeom prst="rect">
            <a:avLst/>
          </a:prstGeom>
          <a:noFill/>
        </p:spPr>
        <p:txBody>
          <a:bodyPr wrap="square" rtlCol="0">
            <a:spAutoFit/>
          </a:bodyPr>
          <a:lstStyle/>
          <a:p>
            <a:r>
              <a:rPr lang="en-US" altLang="ko-KR" sz="2400" dirty="0">
                <a:latin typeface="Arial Nova" panose="020B0504020202020204" pitchFamily="34" charset="0"/>
              </a:rPr>
              <a:t>[ Factor Weight Consistency ]</a:t>
            </a:r>
            <a:endParaRPr lang="ko-KR" altLang="en-US" sz="2400" dirty="0">
              <a:latin typeface="Arial Nova" panose="020B0504020202020204" pitchFamily="34" charset="0"/>
            </a:endParaRPr>
          </a:p>
        </p:txBody>
      </p:sp>
      <p:sp>
        <p:nvSpPr>
          <p:cNvPr id="12" name="TextBox 11">
            <a:extLst>
              <a:ext uri="{FF2B5EF4-FFF2-40B4-BE49-F238E27FC236}">
                <a16:creationId xmlns:a16="http://schemas.microsoft.com/office/drawing/2014/main" id="{151C3096-809A-4961-ABB8-71FF6024CEF6}"/>
              </a:ext>
            </a:extLst>
          </p:cNvPr>
          <p:cNvSpPr txBox="1"/>
          <p:nvPr/>
        </p:nvSpPr>
        <p:spPr>
          <a:xfrm>
            <a:off x="1403659" y="1268760"/>
            <a:ext cx="2835285" cy="461665"/>
          </a:xfrm>
          <a:prstGeom prst="rect">
            <a:avLst/>
          </a:prstGeom>
          <a:noFill/>
        </p:spPr>
        <p:txBody>
          <a:bodyPr wrap="square" rtlCol="0">
            <a:spAutoFit/>
          </a:bodyPr>
          <a:lstStyle/>
          <a:p>
            <a:r>
              <a:rPr lang="en-US" altLang="ko-KR" sz="2400" dirty="0">
                <a:latin typeface="Arial Nova" panose="020B0504020202020204" pitchFamily="34" charset="0"/>
              </a:rPr>
              <a:t>Level 1 Hierarchy</a:t>
            </a:r>
            <a:endParaRPr lang="ko-KR" altLang="en-US" sz="2400" dirty="0">
              <a:latin typeface="Arial Nova" panose="020B0504020202020204" pitchFamily="34" charset="0"/>
            </a:endParaRPr>
          </a:p>
        </p:txBody>
      </p:sp>
      <p:sp>
        <p:nvSpPr>
          <p:cNvPr id="37" name="직사각형 36">
            <a:extLst>
              <a:ext uri="{FF2B5EF4-FFF2-40B4-BE49-F238E27FC236}">
                <a16:creationId xmlns:a16="http://schemas.microsoft.com/office/drawing/2014/main" id="{DA552F0E-4F7F-4553-B27B-BA23764803DF}"/>
              </a:ext>
            </a:extLst>
          </p:cNvPr>
          <p:cNvSpPr/>
          <p:nvPr/>
        </p:nvSpPr>
        <p:spPr>
          <a:xfrm>
            <a:off x="1772844" y="3429000"/>
            <a:ext cx="3324833" cy="9145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0C8CADCF-FC0A-4854-B0AB-7AA615E33A95}"/>
              </a:ext>
            </a:extLst>
          </p:cNvPr>
          <p:cNvSpPr/>
          <p:nvPr/>
        </p:nvSpPr>
        <p:spPr>
          <a:xfrm rot="5400000">
            <a:off x="1505227" y="4376437"/>
            <a:ext cx="678110" cy="2644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B5431DBD-D04F-4006-83C9-97C67F436115}"/>
              </a:ext>
            </a:extLst>
          </p:cNvPr>
          <p:cNvSpPr txBox="1"/>
          <p:nvPr/>
        </p:nvSpPr>
        <p:spPr>
          <a:xfrm>
            <a:off x="1216682" y="4869421"/>
            <a:ext cx="1641549" cy="338554"/>
          </a:xfrm>
          <a:prstGeom prst="rect">
            <a:avLst/>
          </a:prstGeom>
          <a:noFill/>
        </p:spPr>
        <p:txBody>
          <a:bodyPr wrap="square" rtlCol="0">
            <a:spAutoFit/>
          </a:bodyPr>
          <a:lstStyle/>
          <a:p>
            <a:r>
              <a:rPr lang="en-US" altLang="ko-KR" sz="1600" dirty="0">
                <a:latin typeface="Arial Nova" panose="020B0504020202020204" pitchFamily="34" charset="0"/>
              </a:rPr>
              <a:t>Value * Priority</a:t>
            </a:r>
            <a:endParaRPr lang="ko-KR" altLang="en-US" sz="1600" dirty="0">
              <a:latin typeface="Arial Nova" panose="020B0504020202020204" pitchFamily="34" charset="0"/>
            </a:endParaRPr>
          </a:p>
        </p:txBody>
      </p:sp>
      <p:sp>
        <p:nvSpPr>
          <p:cNvPr id="40" name="TextBox 39">
            <a:extLst>
              <a:ext uri="{FF2B5EF4-FFF2-40B4-BE49-F238E27FC236}">
                <a16:creationId xmlns:a16="http://schemas.microsoft.com/office/drawing/2014/main" id="{5B5805D5-A0F2-4AFB-AC0B-BE73929955C3}"/>
              </a:ext>
            </a:extLst>
          </p:cNvPr>
          <p:cNvSpPr txBox="1"/>
          <p:nvPr/>
        </p:nvSpPr>
        <p:spPr>
          <a:xfrm>
            <a:off x="5215405" y="3860204"/>
            <a:ext cx="684624" cy="369332"/>
          </a:xfrm>
          <a:prstGeom prst="rect">
            <a:avLst/>
          </a:prstGeom>
          <a:noFill/>
        </p:spPr>
        <p:txBody>
          <a:bodyPr wrap="square" rtlCol="0">
            <a:spAutoFit/>
          </a:bodyPr>
          <a:lstStyle/>
          <a:p>
            <a:r>
              <a:rPr lang="en-US" altLang="ko-KR" dirty="0">
                <a:latin typeface="Arial Nova" panose="020B0504020202020204" pitchFamily="34" charset="0"/>
              </a:rPr>
              <a:t>Sum</a:t>
            </a:r>
            <a:endParaRPr lang="ko-KR" altLang="en-US" dirty="0">
              <a:latin typeface="Arial Nova" panose="020B0504020202020204" pitchFamily="34" charset="0"/>
            </a:endParaRPr>
          </a:p>
        </p:txBody>
      </p:sp>
      <p:sp>
        <p:nvSpPr>
          <p:cNvPr id="41" name="TextBox 40">
            <a:extLst>
              <a:ext uri="{FF2B5EF4-FFF2-40B4-BE49-F238E27FC236}">
                <a16:creationId xmlns:a16="http://schemas.microsoft.com/office/drawing/2014/main" id="{5A21280B-0CD3-4370-88AF-C7EE16C2D858}"/>
              </a:ext>
            </a:extLst>
          </p:cNvPr>
          <p:cNvSpPr txBox="1"/>
          <p:nvPr/>
        </p:nvSpPr>
        <p:spPr>
          <a:xfrm>
            <a:off x="6444208" y="4000781"/>
            <a:ext cx="1641549" cy="338554"/>
          </a:xfrm>
          <a:prstGeom prst="rect">
            <a:avLst/>
          </a:prstGeom>
          <a:noFill/>
        </p:spPr>
        <p:txBody>
          <a:bodyPr wrap="square" rtlCol="0">
            <a:spAutoFit/>
          </a:bodyPr>
          <a:lstStyle/>
          <a:p>
            <a:r>
              <a:rPr lang="en-US" altLang="ko-KR" sz="1600" dirty="0">
                <a:latin typeface="Arial Nova" panose="020B0504020202020204" pitchFamily="34" charset="0"/>
              </a:rPr>
              <a:t>WSV / Priority</a:t>
            </a:r>
            <a:endParaRPr lang="ko-KR" altLang="en-US" sz="1600" dirty="0">
              <a:latin typeface="Arial Nova" panose="020B0504020202020204" pitchFamily="34" charset="0"/>
            </a:endParaRPr>
          </a:p>
        </p:txBody>
      </p:sp>
      <p:sp>
        <p:nvSpPr>
          <p:cNvPr id="42" name="화살표: 오른쪽 41">
            <a:extLst>
              <a:ext uri="{FF2B5EF4-FFF2-40B4-BE49-F238E27FC236}">
                <a16:creationId xmlns:a16="http://schemas.microsoft.com/office/drawing/2014/main" id="{05D0CDEC-0A6B-4C9D-B1E4-799667076856}"/>
              </a:ext>
            </a:extLst>
          </p:cNvPr>
          <p:cNvSpPr/>
          <p:nvPr/>
        </p:nvSpPr>
        <p:spPr>
          <a:xfrm>
            <a:off x="6638142" y="3933056"/>
            <a:ext cx="1195735" cy="135450"/>
          </a:xfrm>
          <a:prstGeom prst="rightArrow">
            <a:avLst>
              <a:gd name="adj1" fmla="val 50000"/>
              <a:gd name="adj2" fmla="val 2455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그림 42">
            <a:extLst>
              <a:ext uri="{FF2B5EF4-FFF2-40B4-BE49-F238E27FC236}">
                <a16:creationId xmlns:a16="http://schemas.microsoft.com/office/drawing/2014/main" id="{1D282362-5E51-4DB9-8566-8325B84A24F1}"/>
              </a:ext>
            </a:extLst>
          </p:cNvPr>
          <p:cNvPicPr>
            <a:picLocks noChangeAspect="1"/>
          </p:cNvPicPr>
          <p:nvPr/>
        </p:nvPicPr>
        <p:blipFill rotWithShape="1">
          <a:blip r:embed="rId4"/>
          <a:srcRect l="48318" t="41723" r="50141" b="54326"/>
          <a:stretch/>
        </p:blipFill>
        <p:spPr>
          <a:xfrm>
            <a:off x="7484166" y="4364759"/>
            <a:ext cx="256186" cy="369332"/>
          </a:xfrm>
          <a:prstGeom prst="rect">
            <a:avLst/>
          </a:prstGeom>
          <a:ln>
            <a:solidFill>
              <a:schemeClr val="tx1">
                <a:lumMod val="75000"/>
                <a:lumOff val="25000"/>
              </a:schemeClr>
            </a:solidFill>
          </a:ln>
        </p:spPr>
      </p:pic>
      <p:sp>
        <p:nvSpPr>
          <p:cNvPr id="44" name="TextBox 43">
            <a:extLst>
              <a:ext uri="{FF2B5EF4-FFF2-40B4-BE49-F238E27FC236}">
                <a16:creationId xmlns:a16="http://schemas.microsoft.com/office/drawing/2014/main" id="{DAA570AA-ACFE-450B-B319-FA2CA9DBB887}"/>
              </a:ext>
            </a:extLst>
          </p:cNvPr>
          <p:cNvSpPr txBox="1"/>
          <p:nvPr/>
        </p:nvSpPr>
        <p:spPr>
          <a:xfrm>
            <a:off x="3419884" y="5250760"/>
            <a:ext cx="5400588" cy="661720"/>
          </a:xfrm>
          <a:prstGeom prst="rect">
            <a:avLst/>
          </a:prstGeom>
          <a:noFill/>
        </p:spPr>
        <p:txBody>
          <a:bodyPr wrap="square" rtlCol="0">
            <a:spAutoFit/>
          </a:bodyPr>
          <a:lstStyle/>
          <a:p>
            <a:pPr algn="r"/>
            <a:r>
              <a:rPr lang="en-US" altLang="ko-KR" dirty="0">
                <a:latin typeface="Arial Nova" panose="020B0504020202020204" pitchFamily="34" charset="0"/>
              </a:rPr>
              <a:t>CR = CI(0.0170) / RI(0.89) = 0.0191 &lt;= 0.10</a:t>
            </a:r>
          </a:p>
          <a:p>
            <a:pPr algn="r"/>
            <a:r>
              <a:rPr lang="en-US" altLang="ko-KR" dirty="0">
                <a:latin typeface="Arial Nova" panose="020B0504020202020204" pitchFamily="34" charset="0"/>
              </a:rPr>
              <a:t>The values are </a:t>
            </a:r>
            <a:r>
              <a:rPr lang="en-US" altLang="ko-KR" sz="1900" u="sng" dirty="0">
                <a:latin typeface="Arial Nova" panose="020B0504020202020204" pitchFamily="34" charset="0"/>
              </a:rPr>
              <a:t>relatively consistent</a:t>
            </a:r>
          </a:p>
        </p:txBody>
      </p:sp>
      <p:sp>
        <p:nvSpPr>
          <p:cNvPr id="46" name="화살표: 오른쪽 45">
            <a:extLst>
              <a:ext uri="{FF2B5EF4-FFF2-40B4-BE49-F238E27FC236}">
                <a16:creationId xmlns:a16="http://schemas.microsoft.com/office/drawing/2014/main" id="{8F888755-6B1D-482E-A97F-58D3811531D2}"/>
              </a:ext>
            </a:extLst>
          </p:cNvPr>
          <p:cNvSpPr/>
          <p:nvPr/>
        </p:nvSpPr>
        <p:spPr>
          <a:xfrm>
            <a:off x="4502839" y="5634179"/>
            <a:ext cx="482481" cy="19325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Group 138">
            <a:extLst>
              <a:ext uri="{FF2B5EF4-FFF2-40B4-BE49-F238E27FC236}">
                <a16:creationId xmlns:a16="http://schemas.microsoft.com/office/drawing/2014/main" id="{FA075CCE-B269-43B8-A012-62870259FC22}"/>
              </a:ext>
            </a:extLst>
          </p:cNvPr>
          <p:cNvGraphicFramePr>
            <a:graphicFrameLocks noGrp="1"/>
          </p:cNvGraphicFramePr>
          <p:nvPr>
            <p:extLst>
              <p:ext uri="{D42A27DB-BD31-4B8C-83A1-F6EECF244321}">
                <p14:modId xmlns:p14="http://schemas.microsoft.com/office/powerpoint/2010/main" val="447666988"/>
              </p:ext>
            </p:extLst>
          </p:nvPr>
        </p:nvGraphicFramePr>
        <p:xfrm>
          <a:off x="913655" y="5630159"/>
          <a:ext cx="3325302" cy="914400"/>
        </p:xfrm>
        <a:graphic>
          <a:graphicData uri="http://schemas.openxmlformats.org/drawingml/2006/table">
            <a:tbl>
              <a:tblPr/>
              <a:tblGrid>
                <a:gridCol w="1202965">
                  <a:extLst>
                    <a:ext uri="{9D8B030D-6E8A-4147-A177-3AD203B41FA5}">
                      <a16:colId xmlns:a16="http://schemas.microsoft.com/office/drawing/2014/main" val="20000"/>
                    </a:ext>
                  </a:extLst>
                </a:gridCol>
                <a:gridCol w="506512">
                  <a:extLst>
                    <a:ext uri="{9D8B030D-6E8A-4147-A177-3AD203B41FA5}">
                      <a16:colId xmlns:a16="http://schemas.microsoft.com/office/drawing/2014/main" val="20001"/>
                    </a:ext>
                  </a:extLst>
                </a:gridCol>
                <a:gridCol w="486727">
                  <a:extLst>
                    <a:ext uri="{9D8B030D-6E8A-4147-A177-3AD203B41FA5}">
                      <a16:colId xmlns:a16="http://schemas.microsoft.com/office/drawing/2014/main" val="20002"/>
                    </a:ext>
                  </a:extLst>
                </a:gridCol>
                <a:gridCol w="564549">
                  <a:extLst>
                    <a:ext uri="{9D8B030D-6E8A-4147-A177-3AD203B41FA5}">
                      <a16:colId xmlns:a16="http://schemas.microsoft.com/office/drawing/2014/main" val="20003"/>
                    </a:ext>
                  </a:extLst>
                </a:gridCol>
                <a:gridCol w="564549">
                  <a:extLst>
                    <a:ext uri="{9D8B030D-6E8A-4147-A177-3AD203B41FA5}">
                      <a16:colId xmlns:a16="http://schemas.microsoft.com/office/drawing/2014/main" val="20004"/>
                    </a:ext>
                  </a:extLst>
                </a:gridCol>
              </a:tblGrid>
              <a:tr h="5486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number of comparisons</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1</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2</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3</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rgbClr val="FF0000"/>
                          </a:solidFill>
                          <a:effectLst/>
                          <a:latin typeface="Times New Roman" pitchFamily="18" charset="0"/>
                          <a:ea typeface="굴림" charset="-127"/>
                          <a:cs typeface="Times New Roman" pitchFamily="18" charset="0"/>
                        </a:rPr>
                        <a:t>4</a:t>
                      </a:r>
                      <a:endParaRPr kumimoji="0" lang="en-US" altLang="ko-KR" sz="1200" b="1" i="0" u="none" strike="noStrike" cap="none" normalizeH="0" baseline="0" dirty="0">
                        <a:ln>
                          <a:noFill/>
                        </a:ln>
                        <a:solidFill>
                          <a:srgbClr val="FF0000"/>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535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Random index</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0.52</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rgbClr val="FF0000"/>
                          </a:solidFill>
                          <a:effectLst/>
                          <a:latin typeface="Times New Roman" pitchFamily="18" charset="0"/>
                          <a:ea typeface="굴림" charset="-127"/>
                          <a:cs typeface="Times New Roman" pitchFamily="18" charset="0"/>
                        </a:rPr>
                        <a:t>0.89</a:t>
                      </a:r>
                      <a:endParaRPr kumimoji="0" lang="en-US" altLang="ko-KR" sz="1200" b="1" i="0" u="none" strike="noStrike" cap="none" normalizeH="0" baseline="0" dirty="0">
                        <a:ln>
                          <a:noFill/>
                        </a:ln>
                        <a:solidFill>
                          <a:srgbClr val="FF0000"/>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24" name="그림 23">
            <a:extLst>
              <a:ext uri="{FF2B5EF4-FFF2-40B4-BE49-F238E27FC236}">
                <a16:creationId xmlns:a16="http://schemas.microsoft.com/office/drawing/2014/main" id="{CAC85349-CC40-42BE-9B7D-3307E8BB9060}"/>
              </a:ext>
            </a:extLst>
          </p:cNvPr>
          <p:cNvPicPr>
            <a:picLocks noChangeAspect="1"/>
          </p:cNvPicPr>
          <p:nvPr/>
        </p:nvPicPr>
        <p:blipFill rotWithShape="1">
          <a:blip r:embed="rId4"/>
          <a:srcRect l="42125" t="41817" r="46063" b="48600"/>
          <a:stretch/>
        </p:blipFill>
        <p:spPr>
          <a:xfrm>
            <a:off x="5227452" y="4653136"/>
            <a:ext cx="1216756" cy="555274"/>
          </a:xfrm>
          <a:prstGeom prst="rect">
            <a:avLst/>
          </a:prstGeom>
          <a:ln>
            <a:solidFill>
              <a:schemeClr val="tx1"/>
            </a:solidFill>
          </a:ln>
        </p:spPr>
      </p:pic>
      <p:sp>
        <p:nvSpPr>
          <p:cNvPr id="27" name="직사각형 26">
            <a:extLst>
              <a:ext uri="{FF2B5EF4-FFF2-40B4-BE49-F238E27FC236}">
                <a16:creationId xmlns:a16="http://schemas.microsoft.com/office/drawing/2014/main" id="{EEEEBEAD-8CC5-4FB6-94B2-6114E11A3352}"/>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0BA2FC9-7C8D-489F-995C-31306C050894}"/>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30" name="TextBox 29">
            <a:extLst>
              <a:ext uri="{FF2B5EF4-FFF2-40B4-BE49-F238E27FC236}">
                <a16:creationId xmlns:a16="http://schemas.microsoft.com/office/drawing/2014/main" id="{DB8E246A-28E4-4C52-88FB-5E8F5DA5F106}"/>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3" name="TextBox 32">
            <a:extLst>
              <a:ext uri="{FF2B5EF4-FFF2-40B4-BE49-F238E27FC236}">
                <a16:creationId xmlns:a16="http://schemas.microsoft.com/office/drawing/2014/main" id="{030C003A-46E8-4A16-90E5-A8DD6FBC7A71}"/>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4" name="TextBox 33">
            <a:extLst>
              <a:ext uri="{FF2B5EF4-FFF2-40B4-BE49-F238E27FC236}">
                <a16:creationId xmlns:a16="http://schemas.microsoft.com/office/drawing/2014/main" id="{2AF98E1B-2318-4E1A-997A-34298B82EBEC}"/>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pic>
        <p:nvPicPr>
          <p:cNvPr id="29" name="그림 28">
            <a:extLst>
              <a:ext uri="{FF2B5EF4-FFF2-40B4-BE49-F238E27FC236}">
                <a16:creationId xmlns:a16="http://schemas.microsoft.com/office/drawing/2014/main" id="{72DE1D23-DA18-4C37-89AB-0AF8D43FF1D9}"/>
              </a:ext>
            </a:extLst>
          </p:cNvPr>
          <p:cNvPicPr>
            <a:picLocks noChangeAspect="1"/>
          </p:cNvPicPr>
          <p:nvPr/>
        </p:nvPicPr>
        <p:blipFill rotWithShape="1">
          <a:blip r:embed="rId3"/>
          <a:srcRect l="2346" t="50000" r="60393" b="35363"/>
          <a:stretch/>
        </p:blipFill>
        <p:spPr>
          <a:xfrm>
            <a:off x="1446067" y="1754539"/>
            <a:ext cx="5364474" cy="1185261"/>
          </a:xfrm>
          <a:prstGeom prst="rect">
            <a:avLst/>
          </a:prstGeom>
        </p:spPr>
      </p:pic>
    </p:spTree>
    <p:extLst>
      <p:ext uri="{BB962C8B-B14F-4D97-AF65-F5344CB8AC3E}">
        <p14:creationId xmlns:p14="http://schemas.microsoft.com/office/powerpoint/2010/main" val="13923469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2C74403-F930-426A-930A-4DCD2DACE0BC}"/>
              </a:ext>
            </a:extLst>
          </p:cNvPr>
          <p:cNvSpPr txBox="1"/>
          <p:nvPr/>
        </p:nvSpPr>
        <p:spPr>
          <a:xfrm>
            <a:off x="4446721" y="3053263"/>
            <a:ext cx="4139953" cy="369332"/>
          </a:xfrm>
          <a:prstGeom prst="rect">
            <a:avLst/>
          </a:prstGeom>
          <a:noFill/>
        </p:spPr>
        <p:txBody>
          <a:bodyPr wrap="square" rtlCol="0">
            <a:spAutoFit/>
          </a:bodyPr>
          <a:lstStyle/>
          <a:p>
            <a:r>
              <a:rPr lang="en-US" altLang="ko-KR" dirty="0">
                <a:latin typeface="Arial Nova" panose="020B0504020202020204" pitchFamily="34" charset="0"/>
              </a:rPr>
              <a:t>2 * 2 matrix : consistency vector is 2</a:t>
            </a:r>
            <a:endParaRPr lang="ko-KR" altLang="en-US" dirty="0">
              <a:latin typeface="Arial Nova" panose="020B0504020202020204" pitchFamily="34" charset="0"/>
            </a:endParaRPr>
          </a:p>
        </p:txBody>
      </p:sp>
      <p:sp>
        <p:nvSpPr>
          <p:cNvPr id="30" name="TextBox 29">
            <a:extLst>
              <a:ext uri="{FF2B5EF4-FFF2-40B4-BE49-F238E27FC236}">
                <a16:creationId xmlns:a16="http://schemas.microsoft.com/office/drawing/2014/main" id="{0A49D469-E1ED-4D38-A22B-754FB7BCEE58}"/>
              </a:ext>
            </a:extLst>
          </p:cNvPr>
          <p:cNvSpPr txBox="1"/>
          <p:nvPr/>
        </p:nvSpPr>
        <p:spPr>
          <a:xfrm>
            <a:off x="3985688" y="2231025"/>
            <a:ext cx="4933035" cy="369332"/>
          </a:xfrm>
          <a:prstGeom prst="rect">
            <a:avLst/>
          </a:prstGeom>
          <a:noFill/>
        </p:spPr>
        <p:txBody>
          <a:bodyPr wrap="square" rtlCol="0">
            <a:spAutoFit/>
          </a:bodyPr>
          <a:lstStyle/>
          <a:p>
            <a:r>
              <a:rPr lang="en-US" altLang="ko-KR" dirty="0">
                <a:latin typeface="Arial Nova" panose="020B0504020202020204" pitchFamily="34" charset="0"/>
              </a:rPr>
              <a:t>1 * 1 matrix : do not need to check consistency</a:t>
            </a:r>
            <a:endParaRPr lang="ko-KR" altLang="en-US" dirty="0">
              <a:latin typeface="Arial Nova" panose="020B0504020202020204" pitchFamily="34" charset="0"/>
            </a:endParaRPr>
          </a:p>
        </p:txBody>
      </p:sp>
      <p:cxnSp>
        <p:nvCxnSpPr>
          <p:cNvPr id="11" name="직선 연결선 10">
            <a:extLst>
              <a:ext uri="{FF2B5EF4-FFF2-40B4-BE49-F238E27FC236}">
                <a16:creationId xmlns:a16="http://schemas.microsoft.com/office/drawing/2014/main" id="{052A9DE8-48A7-4A21-B6B2-95A0ABAF1BB1}"/>
              </a:ext>
            </a:extLst>
          </p:cNvPr>
          <p:cNvCxnSpPr/>
          <p:nvPr/>
        </p:nvCxnSpPr>
        <p:spPr>
          <a:xfrm>
            <a:off x="4309227" y="2821725"/>
            <a:ext cx="4464496"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8E1847-2ED1-4A57-A8C7-9853A16E3455}"/>
              </a:ext>
            </a:extLst>
          </p:cNvPr>
          <p:cNvSpPr txBox="1"/>
          <p:nvPr/>
        </p:nvSpPr>
        <p:spPr>
          <a:xfrm>
            <a:off x="4845636" y="6222503"/>
            <a:ext cx="4139953" cy="461665"/>
          </a:xfrm>
          <a:prstGeom prst="rect">
            <a:avLst/>
          </a:prstGeom>
          <a:noFill/>
        </p:spPr>
        <p:txBody>
          <a:bodyPr wrap="square" rtlCol="0">
            <a:spAutoFit/>
          </a:bodyPr>
          <a:lstStyle/>
          <a:p>
            <a:r>
              <a:rPr lang="en-US" altLang="ko-KR" sz="2400" dirty="0">
                <a:latin typeface="Arial Nova" panose="020B0504020202020204" pitchFamily="34" charset="0"/>
              </a:rPr>
              <a:t>[ Factor Weight Consistency ]</a:t>
            </a:r>
            <a:endParaRPr lang="ko-KR" altLang="en-US" sz="2400" dirty="0">
              <a:latin typeface="Arial Nova" panose="020B0504020202020204" pitchFamily="34" charset="0"/>
            </a:endParaRPr>
          </a:p>
        </p:txBody>
      </p:sp>
      <p:sp>
        <p:nvSpPr>
          <p:cNvPr id="12" name="TextBox 11">
            <a:extLst>
              <a:ext uri="{FF2B5EF4-FFF2-40B4-BE49-F238E27FC236}">
                <a16:creationId xmlns:a16="http://schemas.microsoft.com/office/drawing/2014/main" id="{151C3096-809A-4961-ABB8-71FF6024CEF6}"/>
              </a:ext>
            </a:extLst>
          </p:cNvPr>
          <p:cNvSpPr txBox="1"/>
          <p:nvPr/>
        </p:nvSpPr>
        <p:spPr>
          <a:xfrm>
            <a:off x="885198" y="1484784"/>
            <a:ext cx="3254754" cy="461665"/>
          </a:xfrm>
          <a:prstGeom prst="rect">
            <a:avLst/>
          </a:prstGeom>
          <a:noFill/>
        </p:spPr>
        <p:txBody>
          <a:bodyPr wrap="square" rtlCol="0">
            <a:spAutoFit/>
          </a:bodyPr>
          <a:lstStyle/>
          <a:p>
            <a:r>
              <a:rPr lang="en-US" altLang="ko-KR" sz="2400" dirty="0">
                <a:latin typeface="Arial Nova" panose="020B0504020202020204" pitchFamily="34" charset="0"/>
              </a:rPr>
              <a:t>Level 2 Hierarchy</a:t>
            </a:r>
            <a:endParaRPr lang="ko-KR" altLang="en-US" sz="2400" dirty="0">
              <a:latin typeface="Arial Nova" panose="020B0504020202020204" pitchFamily="34" charset="0"/>
            </a:endParaRPr>
          </a:p>
        </p:txBody>
      </p:sp>
      <p:graphicFrame>
        <p:nvGraphicFramePr>
          <p:cNvPr id="21" name="Group 138">
            <a:extLst>
              <a:ext uri="{FF2B5EF4-FFF2-40B4-BE49-F238E27FC236}">
                <a16:creationId xmlns:a16="http://schemas.microsoft.com/office/drawing/2014/main" id="{DA187E82-04E5-4F15-ABBA-BD962FD3CDB1}"/>
              </a:ext>
            </a:extLst>
          </p:cNvPr>
          <p:cNvGraphicFramePr>
            <a:graphicFrameLocks noGrp="1"/>
          </p:cNvGraphicFramePr>
          <p:nvPr>
            <p:extLst>
              <p:ext uri="{D42A27DB-BD31-4B8C-83A1-F6EECF244321}">
                <p14:modId xmlns:p14="http://schemas.microsoft.com/office/powerpoint/2010/main" val="4197194612"/>
              </p:ext>
            </p:extLst>
          </p:nvPr>
        </p:nvGraphicFramePr>
        <p:xfrm>
          <a:off x="2041997" y="5472150"/>
          <a:ext cx="2196204" cy="914400"/>
        </p:xfrm>
        <a:graphic>
          <a:graphicData uri="http://schemas.openxmlformats.org/drawingml/2006/table">
            <a:tbl>
              <a:tblPr/>
              <a:tblGrid>
                <a:gridCol w="1202965">
                  <a:extLst>
                    <a:ext uri="{9D8B030D-6E8A-4147-A177-3AD203B41FA5}">
                      <a16:colId xmlns:a16="http://schemas.microsoft.com/office/drawing/2014/main" val="20000"/>
                    </a:ext>
                  </a:extLst>
                </a:gridCol>
                <a:gridCol w="506512">
                  <a:extLst>
                    <a:ext uri="{9D8B030D-6E8A-4147-A177-3AD203B41FA5}">
                      <a16:colId xmlns:a16="http://schemas.microsoft.com/office/drawing/2014/main" val="20001"/>
                    </a:ext>
                  </a:extLst>
                </a:gridCol>
                <a:gridCol w="486727">
                  <a:extLst>
                    <a:ext uri="{9D8B030D-6E8A-4147-A177-3AD203B41FA5}">
                      <a16:colId xmlns:a16="http://schemas.microsoft.com/office/drawing/2014/main" val="20002"/>
                    </a:ext>
                  </a:extLst>
                </a:gridCol>
              </a:tblGrid>
              <a:tr h="5486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number of comparisons</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1</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2</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535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Random index</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FF2D4E3C-1754-466A-8033-4714057DBC56}"/>
              </a:ext>
            </a:extLst>
          </p:cNvPr>
          <p:cNvSpPr txBox="1"/>
          <p:nvPr/>
        </p:nvSpPr>
        <p:spPr>
          <a:xfrm>
            <a:off x="4759529" y="4100946"/>
            <a:ext cx="3385352" cy="830997"/>
          </a:xfrm>
          <a:prstGeom prst="rect">
            <a:avLst/>
          </a:prstGeom>
          <a:noFill/>
        </p:spPr>
        <p:txBody>
          <a:bodyPr wrap="square" rtlCol="0">
            <a:spAutoFit/>
          </a:bodyPr>
          <a:lstStyle/>
          <a:p>
            <a:pPr algn="ctr"/>
            <a:r>
              <a:rPr lang="en-US" altLang="ko-KR" sz="2400" b="1" u="sng" dirty="0">
                <a:latin typeface="Arial Nova" panose="020B0504020202020204" pitchFamily="34" charset="0"/>
              </a:rPr>
              <a:t>Do Not Need Consistency Check</a:t>
            </a:r>
          </a:p>
        </p:txBody>
      </p:sp>
      <p:sp>
        <p:nvSpPr>
          <p:cNvPr id="20" name="직사각형 19">
            <a:extLst>
              <a:ext uri="{FF2B5EF4-FFF2-40B4-BE49-F238E27FC236}">
                <a16:creationId xmlns:a16="http://schemas.microsoft.com/office/drawing/2014/main" id="{FBB879D3-3A9E-4505-95FA-DD38D9970725}"/>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BAE4536-A61A-42D3-BDDA-68EA53C5298E}"/>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7" name="TextBox 26">
            <a:extLst>
              <a:ext uri="{FF2B5EF4-FFF2-40B4-BE49-F238E27FC236}">
                <a16:creationId xmlns:a16="http://schemas.microsoft.com/office/drawing/2014/main" id="{E31B1B64-20C1-42AC-BD40-701446FCBC96}"/>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8" name="TextBox 27">
            <a:extLst>
              <a:ext uri="{FF2B5EF4-FFF2-40B4-BE49-F238E27FC236}">
                <a16:creationId xmlns:a16="http://schemas.microsoft.com/office/drawing/2014/main" id="{D46561DA-CA39-4E3A-B74E-6F932CFC0DA7}"/>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3" name="TextBox 32">
            <a:extLst>
              <a:ext uri="{FF2B5EF4-FFF2-40B4-BE49-F238E27FC236}">
                <a16:creationId xmlns:a16="http://schemas.microsoft.com/office/drawing/2014/main" id="{48CB685A-FA66-4243-9EAC-AD7EF52FE3E7}"/>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4" name="TextBox 33">
            <a:extLst>
              <a:ext uri="{FF2B5EF4-FFF2-40B4-BE49-F238E27FC236}">
                <a16:creationId xmlns:a16="http://schemas.microsoft.com/office/drawing/2014/main" id="{3F5D4D74-A946-420D-8EBE-4D64956CFC34}"/>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Consistency Ratio</a:t>
            </a:r>
          </a:p>
        </p:txBody>
      </p:sp>
      <p:pic>
        <p:nvPicPr>
          <p:cNvPr id="26" name="그림 25">
            <a:extLst>
              <a:ext uri="{FF2B5EF4-FFF2-40B4-BE49-F238E27FC236}">
                <a16:creationId xmlns:a16="http://schemas.microsoft.com/office/drawing/2014/main" id="{39EC6BED-9A1B-4BF0-9EA5-4FA36C278EB6}"/>
              </a:ext>
            </a:extLst>
          </p:cNvPr>
          <p:cNvPicPr>
            <a:picLocks noChangeAspect="1"/>
          </p:cNvPicPr>
          <p:nvPr/>
        </p:nvPicPr>
        <p:blipFill>
          <a:blip r:embed="rId2"/>
          <a:stretch>
            <a:fillRect/>
          </a:stretch>
        </p:blipFill>
        <p:spPr>
          <a:xfrm>
            <a:off x="1155631" y="2250412"/>
            <a:ext cx="2619324" cy="631058"/>
          </a:xfrm>
          <a:prstGeom prst="rect">
            <a:avLst/>
          </a:prstGeom>
        </p:spPr>
      </p:pic>
      <p:pic>
        <p:nvPicPr>
          <p:cNvPr id="29" name="그림 28">
            <a:extLst>
              <a:ext uri="{FF2B5EF4-FFF2-40B4-BE49-F238E27FC236}">
                <a16:creationId xmlns:a16="http://schemas.microsoft.com/office/drawing/2014/main" id="{4FC1A8A1-1DC5-416B-B040-ACE0D584FEF6}"/>
              </a:ext>
            </a:extLst>
          </p:cNvPr>
          <p:cNvPicPr>
            <a:picLocks noChangeAspect="1"/>
          </p:cNvPicPr>
          <p:nvPr/>
        </p:nvPicPr>
        <p:blipFill rotWithShape="1">
          <a:blip r:embed="rId3"/>
          <a:srcRect r="29730" b="30992"/>
          <a:stretch/>
        </p:blipFill>
        <p:spPr>
          <a:xfrm>
            <a:off x="1136801" y="2878165"/>
            <a:ext cx="2619322" cy="590585"/>
          </a:xfrm>
          <a:prstGeom prst="rect">
            <a:avLst/>
          </a:prstGeom>
        </p:spPr>
      </p:pic>
      <p:pic>
        <p:nvPicPr>
          <p:cNvPr id="31" name="그림 30">
            <a:extLst>
              <a:ext uri="{FF2B5EF4-FFF2-40B4-BE49-F238E27FC236}">
                <a16:creationId xmlns:a16="http://schemas.microsoft.com/office/drawing/2014/main" id="{B4BB58E0-C939-4A2A-AE75-98E4008E94A0}"/>
              </a:ext>
            </a:extLst>
          </p:cNvPr>
          <p:cNvPicPr>
            <a:picLocks noChangeAspect="1"/>
          </p:cNvPicPr>
          <p:nvPr/>
        </p:nvPicPr>
        <p:blipFill>
          <a:blip r:embed="rId4"/>
          <a:stretch>
            <a:fillRect/>
          </a:stretch>
        </p:blipFill>
        <p:spPr>
          <a:xfrm>
            <a:off x="1114945" y="3524359"/>
            <a:ext cx="3744290" cy="864463"/>
          </a:xfrm>
          <a:prstGeom prst="rect">
            <a:avLst/>
          </a:prstGeom>
        </p:spPr>
      </p:pic>
      <p:pic>
        <p:nvPicPr>
          <p:cNvPr id="36" name="그림 35">
            <a:extLst>
              <a:ext uri="{FF2B5EF4-FFF2-40B4-BE49-F238E27FC236}">
                <a16:creationId xmlns:a16="http://schemas.microsoft.com/office/drawing/2014/main" id="{AC148DF8-FA00-44C5-9423-2F0ABB00F9BB}"/>
              </a:ext>
            </a:extLst>
          </p:cNvPr>
          <p:cNvPicPr>
            <a:picLocks noChangeAspect="1"/>
          </p:cNvPicPr>
          <p:nvPr/>
        </p:nvPicPr>
        <p:blipFill>
          <a:blip r:embed="rId5"/>
          <a:stretch>
            <a:fillRect/>
          </a:stretch>
        </p:blipFill>
        <p:spPr>
          <a:xfrm>
            <a:off x="1132808" y="4415294"/>
            <a:ext cx="3761081" cy="864463"/>
          </a:xfrm>
          <a:prstGeom prst="rect">
            <a:avLst/>
          </a:prstGeom>
        </p:spPr>
      </p:pic>
      <p:sp>
        <p:nvSpPr>
          <p:cNvPr id="37" name="TextBox 36">
            <a:extLst>
              <a:ext uri="{FF2B5EF4-FFF2-40B4-BE49-F238E27FC236}">
                <a16:creationId xmlns:a16="http://schemas.microsoft.com/office/drawing/2014/main" id="{2CBA8697-065C-4DF4-B44B-0E47F046DD4B}"/>
              </a:ext>
            </a:extLst>
          </p:cNvPr>
          <p:cNvSpPr txBox="1"/>
          <p:nvPr/>
        </p:nvSpPr>
        <p:spPr>
          <a:xfrm>
            <a:off x="1155630" y="2927041"/>
            <a:ext cx="1256129" cy="261610"/>
          </a:xfrm>
          <a:prstGeom prst="rect">
            <a:avLst/>
          </a:prstGeom>
          <a:solidFill>
            <a:schemeClr val="bg1"/>
          </a:solidFill>
          <a:ln>
            <a:solidFill>
              <a:schemeClr val="tx1">
                <a:lumMod val="65000"/>
                <a:lumOff val="35000"/>
              </a:schemeClr>
            </a:solidFill>
          </a:ln>
        </p:spPr>
        <p:txBody>
          <a:bodyPr wrap="square" rtlCol="0">
            <a:spAutoFit/>
          </a:bodyPr>
          <a:lstStyle/>
          <a:p>
            <a:r>
              <a:rPr lang="en-US" altLang="ko-KR" sz="1100" b="1" dirty="0">
                <a:latin typeface="Arial Nova" panose="020B0504020202020204" pitchFamily="34" charset="0"/>
              </a:rPr>
              <a:t>Market Position</a:t>
            </a:r>
            <a:endParaRPr lang="ko-KR" altLang="en-US" sz="1100" b="1" dirty="0">
              <a:latin typeface="Arial Nova" panose="020B0504020202020204" pitchFamily="34" charset="0"/>
            </a:endParaRPr>
          </a:p>
        </p:txBody>
      </p:sp>
    </p:spTree>
    <p:extLst>
      <p:ext uri="{BB962C8B-B14F-4D97-AF65-F5344CB8AC3E}">
        <p14:creationId xmlns:p14="http://schemas.microsoft.com/office/powerpoint/2010/main" val="286702904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8E1847-2ED1-4A57-A8C7-9853A16E3455}"/>
              </a:ext>
            </a:extLst>
          </p:cNvPr>
          <p:cNvSpPr txBox="1"/>
          <p:nvPr/>
        </p:nvSpPr>
        <p:spPr>
          <a:xfrm>
            <a:off x="4845636" y="6222503"/>
            <a:ext cx="4139953" cy="461665"/>
          </a:xfrm>
          <a:prstGeom prst="rect">
            <a:avLst/>
          </a:prstGeom>
          <a:noFill/>
        </p:spPr>
        <p:txBody>
          <a:bodyPr wrap="square" rtlCol="0">
            <a:spAutoFit/>
          </a:bodyPr>
          <a:lstStyle/>
          <a:p>
            <a:pPr algn="r"/>
            <a:r>
              <a:rPr lang="en-US" altLang="ko-KR" sz="2400" dirty="0">
                <a:latin typeface="Arial Nova" panose="020B0504020202020204" pitchFamily="34" charset="0"/>
              </a:rPr>
              <a:t>[ Factor Consistency ]</a:t>
            </a:r>
            <a:endParaRPr lang="ko-KR" altLang="en-US" sz="2400" dirty="0">
              <a:latin typeface="Arial Nova" panose="020B0504020202020204" pitchFamily="34" charset="0"/>
            </a:endParaRPr>
          </a:p>
        </p:txBody>
      </p:sp>
      <p:sp>
        <p:nvSpPr>
          <p:cNvPr id="19" name="TextBox 18">
            <a:extLst>
              <a:ext uri="{FF2B5EF4-FFF2-40B4-BE49-F238E27FC236}">
                <a16:creationId xmlns:a16="http://schemas.microsoft.com/office/drawing/2014/main" id="{E374FB5D-5349-4CCC-8574-6BCFCBE34B04}"/>
              </a:ext>
            </a:extLst>
          </p:cNvPr>
          <p:cNvSpPr txBox="1"/>
          <p:nvPr/>
        </p:nvSpPr>
        <p:spPr>
          <a:xfrm>
            <a:off x="4427984" y="2492896"/>
            <a:ext cx="4139953" cy="369332"/>
          </a:xfrm>
          <a:prstGeom prst="rect">
            <a:avLst/>
          </a:prstGeom>
          <a:noFill/>
        </p:spPr>
        <p:txBody>
          <a:bodyPr wrap="square" rtlCol="0">
            <a:spAutoFit/>
          </a:bodyPr>
          <a:lstStyle/>
          <a:p>
            <a:r>
              <a:rPr lang="en-US" altLang="ko-KR" dirty="0">
                <a:latin typeface="Arial Nova" panose="020B0504020202020204" pitchFamily="34" charset="0"/>
              </a:rPr>
              <a:t>2 * 2 matrix : consistency vector is 2</a:t>
            </a:r>
            <a:endParaRPr lang="ko-KR" altLang="en-US" dirty="0">
              <a:latin typeface="Arial Nova" panose="020B0504020202020204" pitchFamily="34" charset="0"/>
            </a:endParaRPr>
          </a:p>
        </p:txBody>
      </p:sp>
      <p:graphicFrame>
        <p:nvGraphicFramePr>
          <p:cNvPr id="24" name="Group 138">
            <a:extLst>
              <a:ext uri="{FF2B5EF4-FFF2-40B4-BE49-F238E27FC236}">
                <a16:creationId xmlns:a16="http://schemas.microsoft.com/office/drawing/2014/main" id="{0CB836F3-7492-4428-84D8-2825C85C941E}"/>
              </a:ext>
            </a:extLst>
          </p:cNvPr>
          <p:cNvGraphicFramePr>
            <a:graphicFrameLocks noGrp="1"/>
          </p:cNvGraphicFramePr>
          <p:nvPr>
            <p:extLst>
              <p:ext uri="{D42A27DB-BD31-4B8C-83A1-F6EECF244321}">
                <p14:modId xmlns:p14="http://schemas.microsoft.com/office/powerpoint/2010/main" val="3841856707"/>
              </p:ext>
            </p:extLst>
          </p:nvPr>
        </p:nvGraphicFramePr>
        <p:xfrm>
          <a:off x="2041997" y="5472150"/>
          <a:ext cx="2196204" cy="914400"/>
        </p:xfrm>
        <a:graphic>
          <a:graphicData uri="http://schemas.openxmlformats.org/drawingml/2006/table">
            <a:tbl>
              <a:tblPr/>
              <a:tblGrid>
                <a:gridCol w="1202965">
                  <a:extLst>
                    <a:ext uri="{9D8B030D-6E8A-4147-A177-3AD203B41FA5}">
                      <a16:colId xmlns:a16="http://schemas.microsoft.com/office/drawing/2014/main" val="20000"/>
                    </a:ext>
                  </a:extLst>
                </a:gridCol>
                <a:gridCol w="506512">
                  <a:extLst>
                    <a:ext uri="{9D8B030D-6E8A-4147-A177-3AD203B41FA5}">
                      <a16:colId xmlns:a16="http://schemas.microsoft.com/office/drawing/2014/main" val="20001"/>
                    </a:ext>
                  </a:extLst>
                </a:gridCol>
                <a:gridCol w="486727">
                  <a:extLst>
                    <a:ext uri="{9D8B030D-6E8A-4147-A177-3AD203B41FA5}">
                      <a16:colId xmlns:a16="http://schemas.microsoft.com/office/drawing/2014/main" val="20002"/>
                    </a:ext>
                  </a:extLst>
                </a:gridCol>
              </a:tblGrid>
              <a:tr h="5486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number of comparisons</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1</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2</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535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Random index</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200" b="1" i="0" u="none" strike="noStrike" cap="none" normalizeH="0" baseline="0" dirty="0">
                          <a:ln>
                            <a:noFill/>
                          </a:ln>
                          <a:solidFill>
                            <a:schemeClr val="tx1"/>
                          </a:solidFill>
                          <a:effectLst/>
                          <a:latin typeface="Times New Roman" pitchFamily="18" charset="0"/>
                          <a:ea typeface="굴림" charset="-127"/>
                          <a:cs typeface="Times New Roman" pitchFamily="18" charset="0"/>
                        </a:rPr>
                        <a:t>0.00</a:t>
                      </a:r>
                      <a:endParaRPr kumimoji="0" lang="en-US" altLang="ko-KR" sz="1200" b="1" i="0" u="none" strike="noStrike" cap="none" normalizeH="0" baseline="0" dirty="0">
                        <a:ln>
                          <a:noFill/>
                        </a:ln>
                        <a:solidFill>
                          <a:schemeClr val="tx1"/>
                        </a:solidFill>
                        <a:effectLst/>
                        <a:latin typeface="Arial" charset="0"/>
                        <a:ea typeface="굴림"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34" name="그림 33">
            <a:extLst>
              <a:ext uri="{FF2B5EF4-FFF2-40B4-BE49-F238E27FC236}">
                <a16:creationId xmlns:a16="http://schemas.microsoft.com/office/drawing/2014/main" id="{EB97775B-5966-4521-B5A2-C20AB361551F}"/>
              </a:ext>
            </a:extLst>
          </p:cNvPr>
          <p:cNvPicPr>
            <a:picLocks noChangeAspect="1"/>
          </p:cNvPicPr>
          <p:nvPr/>
        </p:nvPicPr>
        <p:blipFill rotWithShape="1">
          <a:blip r:embed="rId2"/>
          <a:srcRect l="1575" t="65574" r="66138" b="22828"/>
          <a:stretch/>
        </p:blipFill>
        <p:spPr>
          <a:xfrm>
            <a:off x="1583718" y="3284983"/>
            <a:ext cx="2620691" cy="529543"/>
          </a:xfrm>
          <a:prstGeom prst="rect">
            <a:avLst/>
          </a:prstGeom>
        </p:spPr>
      </p:pic>
      <p:grpSp>
        <p:nvGrpSpPr>
          <p:cNvPr id="3" name="그룹 2">
            <a:extLst>
              <a:ext uri="{FF2B5EF4-FFF2-40B4-BE49-F238E27FC236}">
                <a16:creationId xmlns:a16="http://schemas.microsoft.com/office/drawing/2014/main" id="{D7C4FD3D-F97B-4762-BDFC-D3B61FC359F6}"/>
              </a:ext>
            </a:extLst>
          </p:cNvPr>
          <p:cNvGrpSpPr/>
          <p:nvPr/>
        </p:nvGrpSpPr>
        <p:grpSpPr>
          <a:xfrm>
            <a:off x="1547664" y="3793568"/>
            <a:ext cx="2671980" cy="1507640"/>
            <a:chOff x="1547664" y="3793568"/>
            <a:chExt cx="2671980" cy="1507640"/>
          </a:xfrm>
        </p:grpSpPr>
        <p:pic>
          <p:nvPicPr>
            <p:cNvPr id="35" name="그림 34">
              <a:extLst>
                <a:ext uri="{FF2B5EF4-FFF2-40B4-BE49-F238E27FC236}">
                  <a16:creationId xmlns:a16="http://schemas.microsoft.com/office/drawing/2014/main" id="{E5BCCF69-4B75-40BA-8B23-1D0F18DDA86F}"/>
                </a:ext>
              </a:extLst>
            </p:cNvPr>
            <p:cNvPicPr>
              <a:picLocks noChangeAspect="1"/>
            </p:cNvPicPr>
            <p:nvPr/>
          </p:nvPicPr>
          <p:blipFill rotWithShape="1">
            <a:blip r:embed="rId3"/>
            <a:srcRect l="1375" t="43000" r="66304" b="23421"/>
            <a:stretch/>
          </p:blipFill>
          <p:spPr>
            <a:xfrm>
              <a:off x="1547664" y="3793568"/>
              <a:ext cx="2656743" cy="1507640"/>
            </a:xfrm>
            <a:prstGeom prst="rect">
              <a:avLst/>
            </a:prstGeom>
          </p:spPr>
        </p:pic>
        <p:pic>
          <p:nvPicPr>
            <p:cNvPr id="25" name="그림 24">
              <a:extLst>
                <a:ext uri="{FF2B5EF4-FFF2-40B4-BE49-F238E27FC236}">
                  <a16:creationId xmlns:a16="http://schemas.microsoft.com/office/drawing/2014/main" id="{D52FE902-2716-4609-865D-4AA8C78E43AD}"/>
                </a:ext>
              </a:extLst>
            </p:cNvPr>
            <p:cNvPicPr>
              <a:picLocks noChangeAspect="1"/>
            </p:cNvPicPr>
            <p:nvPr/>
          </p:nvPicPr>
          <p:blipFill rotWithShape="1">
            <a:blip r:embed="rId4"/>
            <a:srcRect l="2920" t="52173" r="47259" b="33146"/>
            <a:stretch/>
          </p:blipFill>
          <p:spPr>
            <a:xfrm>
              <a:off x="1562904" y="4315956"/>
              <a:ext cx="2656740" cy="440352"/>
            </a:xfrm>
            <a:prstGeom prst="rect">
              <a:avLst/>
            </a:prstGeom>
          </p:spPr>
        </p:pic>
      </p:grpSp>
      <p:sp>
        <p:nvSpPr>
          <p:cNvPr id="26" name="직사각형 25">
            <a:extLst>
              <a:ext uri="{FF2B5EF4-FFF2-40B4-BE49-F238E27FC236}">
                <a16:creationId xmlns:a16="http://schemas.microsoft.com/office/drawing/2014/main" id="{B4F5FA81-595A-4452-AAD0-B8F7631E62A6}"/>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C3C8BB5-09B5-42F4-A5F1-BE8682A99D4D}"/>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8" name="TextBox 27">
            <a:extLst>
              <a:ext uri="{FF2B5EF4-FFF2-40B4-BE49-F238E27FC236}">
                <a16:creationId xmlns:a16="http://schemas.microsoft.com/office/drawing/2014/main" id="{5C306F7F-EBD2-4F27-AC53-E874E5108B88}"/>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30" name="TextBox 29">
            <a:extLst>
              <a:ext uri="{FF2B5EF4-FFF2-40B4-BE49-F238E27FC236}">
                <a16:creationId xmlns:a16="http://schemas.microsoft.com/office/drawing/2014/main" id="{DA068CE4-AB84-4C72-9283-03CD1A85301B}"/>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33" name="TextBox 32">
            <a:extLst>
              <a:ext uri="{FF2B5EF4-FFF2-40B4-BE49-F238E27FC236}">
                <a16:creationId xmlns:a16="http://schemas.microsoft.com/office/drawing/2014/main" id="{F795EF82-2486-48F5-8A79-707FDA0FB7C8}"/>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36" name="TextBox 35">
            <a:extLst>
              <a:ext uri="{FF2B5EF4-FFF2-40B4-BE49-F238E27FC236}">
                <a16:creationId xmlns:a16="http://schemas.microsoft.com/office/drawing/2014/main" id="{139195B9-C85F-48F9-AA86-15A6DECCA449}"/>
              </a:ext>
            </a:extLst>
          </p:cNvPr>
          <p:cNvSpPr txBox="1"/>
          <p:nvPr/>
        </p:nvSpPr>
        <p:spPr>
          <a:xfrm>
            <a:off x="683568" y="272842"/>
            <a:ext cx="46957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Consistency Ratio</a:t>
            </a:r>
          </a:p>
        </p:txBody>
      </p:sp>
      <p:sp>
        <p:nvSpPr>
          <p:cNvPr id="37" name="TextBox 36">
            <a:extLst>
              <a:ext uri="{FF2B5EF4-FFF2-40B4-BE49-F238E27FC236}">
                <a16:creationId xmlns:a16="http://schemas.microsoft.com/office/drawing/2014/main" id="{4A9D7877-D1DE-4DF7-8011-79866B906AE9}"/>
              </a:ext>
            </a:extLst>
          </p:cNvPr>
          <p:cNvSpPr txBox="1"/>
          <p:nvPr/>
        </p:nvSpPr>
        <p:spPr>
          <a:xfrm>
            <a:off x="4759529" y="3573016"/>
            <a:ext cx="3385352" cy="830997"/>
          </a:xfrm>
          <a:prstGeom prst="rect">
            <a:avLst/>
          </a:prstGeom>
          <a:noFill/>
        </p:spPr>
        <p:txBody>
          <a:bodyPr wrap="square" rtlCol="0">
            <a:spAutoFit/>
          </a:bodyPr>
          <a:lstStyle/>
          <a:p>
            <a:pPr algn="ctr"/>
            <a:r>
              <a:rPr lang="en-US" altLang="ko-KR" sz="2400" b="1" u="sng" dirty="0">
                <a:latin typeface="Arial Nova" panose="020B0504020202020204" pitchFamily="34" charset="0"/>
              </a:rPr>
              <a:t>Do Not Need Consistency Check</a:t>
            </a:r>
          </a:p>
        </p:txBody>
      </p:sp>
      <p:pic>
        <p:nvPicPr>
          <p:cNvPr id="18" name="그림 17">
            <a:extLst>
              <a:ext uri="{FF2B5EF4-FFF2-40B4-BE49-F238E27FC236}">
                <a16:creationId xmlns:a16="http://schemas.microsoft.com/office/drawing/2014/main" id="{4CBECCD4-BF1E-4FC9-B0BB-3C3267F33986}"/>
              </a:ext>
            </a:extLst>
          </p:cNvPr>
          <p:cNvPicPr>
            <a:picLocks noChangeAspect="1"/>
          </p:cNvPicPr>
          <p:nvPr/>
        </p:nvPicPr>
        <p:blipFill rotWithShape="1">
          <a:blip r:embed="rId2"/>
          <a:srcRect l="1575" t="27724" r="66138" b="46360"/>
          <a:stretch/>
        </p:blipFill>
        <p:spPr>
          <a:xfrm>
            <a:off x="1583718" y="2129318"/>
            <a:ext cx="2620691" cy="1183284"/>
          </a:xfrm>
          <a:prstGeom prst="rect">
            <a:avLst/>
          </a:prstGeom>
        </p:spPr>
      </p:pic>
      <p:pic>
        <p:nvPicPr>
          <p:cNvPr id="20" name="그림 19">
            <a:extLst>
              <a:ext uri="{FF2B5EF4-FFF2-40B4-BE49-F238E27FC236}">
                <a16:creationId xmlns:a16="http://schemas.microsoft.com/office/drawing/2014/main" id="{649A7F6B-7A82-45F1-ACDE-A434B40041CB}"/>
              </a:ext>
            </a:extLst>
          </p:cNvPr>
          <p:cNvPicPr>
            <a:picLocks noChangeAspect="1"/>
          </p:cNvPicPr>
          <p:nvPr/>
        </p:nvPicPr>
        <p:blipFill rotWithShape="1">
          <a:blip r:embed="rId5"/>
          <a:srcRect l="28738" t="41533" r="31888" b="45478"/>
          <a:stretch/>
        </p:blipFill>
        <p:spPr>
          <a:xfrm>
            <a:off x="2596286" y="2377004"/>
            <a:ext cx="1608121" cy="318871"/>
          </a:xfrm>
          <a:prstGeom prst="rect">
            <a:avLst/>
          </a:prstGeom>
        </p:spPr>
      </p:pic>
    </p:spTree>
    <p:extLst>
      <p:ext uri="{BB962C8B-B14F-4D97-AF65-F5344CB8AC3E}">
        <p14:creationId xmlns:p14="http://schemas.microsoft.com/office/powerpoint/2010/main" val="5093148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504055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Selection Alternative</a:t>
            </a:r>
          </a:p>
        </p:txBody>
      </p:sp>
      <p:sp>
        <p:nvSpPr>
          <p:cNvPr id="25" name="TextBox 24">
            <a:extLst>
              <a:ext uri="{FF2B5EF4-FFF2-40B4-BE49-F238E27FC236}">
                <a16:creationId xmlns:a16="http://schemas.microsoft.com/office/drawing/2014/main" id="{7F0B44CD-BA7F-4FDF-8ED7-CDD71BE7DB36}"/>
              </a:ext>
            </a:extLst>
          </p:cNvPr>
          <p:cNvSpPr txBox="1"/>
          <p:nvPr/>
        </p:nvSpPr>
        <p:spPr>
          <a:xfrm>
            <a:off x="3311923" y="2712174"/>
            <a:ext cx="467989" cy="523220"/>
          </a:xfrm>
          <a:prstGeom prst="rect">
            <a:avLst/>
          </a:prstGeom>
          <a:noFill/>
        </p:spPr>
        <p:txBody>
          <a:bodyPr wrap="square" rtlCol="0">
            <a:spAutoFit/>
          </a:bodyPr>
          <a:lstStyle/>
          <a:p>
            <a:r>
              <a:rPr lang="en-US" altLang="ko-KR" sz="2800" b="1" dirty="0">
                <a:latin typeface="Arial Nova" panose="020B0504020202020204" pitchFamily="34" charset="0"/>
              </a:rPr>
              <a:t>X</a:t>
            </a:r>
            <a:endParaRPr lang="ko-KR" altLang="en-US" sz="2800" b="1" dirty="0">
              <a:latin typeface="Arial Nova" panose="020B0504020202020204" pitchFamily="34" charset="0"/>
            </a:endParaRPr>
          </a:p>
        </p:txBody>
      </p:sp>
      <p:cxnSp>
        <p:nvCxnSpPr>
          <p:cNvPr id="6" name="직선 연결선 5">
            <a:extLst>
              <a:ext uri="{FF2B5EF4-FFF2-40B4-BE49-F238E27FC236}">
                <a16:creationId xmlns:a16="http://schemas.microsoft.com/office/drawing/2014/main" id="{5FD87699-45CD-47CE-AFCD-B3DEB4785DF3}"/>
              </a:ext>
            </a:extLst>
          </p:cNvPr>
          <p:cNvCxnSpPr/>
          <p:nvPr/>
        </p:nvCxnSpPr>
        <p:spPr>
          <a:xfrm>
            <a:off x="1614669" y="4539396"/>
            <a:ext cx="65527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282506-318E-4242-A2A3-448F8EBDEBE7}"/>
              </a:ext>
            </a:extLst>
          </p:cNvPr>
          <p:cNvSpPr txBox="1"/>
          <p:nvPr/>
        </p:nvSpPr>
        <p:spPr>
          <a:xfrm>
            <a:off x="1367130" y="4787860"/>
            <a:ext cx="7236290" cy="369332"/>
          </a:xfrm>
          <a:prstGeom prst="rect">
            <a:avLst/>
          </a:prstGeom>
          <a:noFill/>
        </p:spPr>
        <p:txBody>
          <a:bodyPr wrap="square" rtlCol="0">
            <a:spAutoFit/>
          </a:bodyPr>
          <a:lstStyle/>
          <a:p>
            <a:r>
              <a:rPr lang="en-US" altLang="ko-KR" dirty="0"/>
              <a:t>Factor weight priority x Factor Priority = </a:t>
            </a:r>
            <a:r>
              <a:rPr lang="en-US" altLang="ko-KR" b="1" u="sng" dirty="0">
                <a:latin typeface="Arial Nova" panose="020B0504020202020204" pitchFamily="34" charset="0"/>
              </a:rPr>
              <a:t>Total Alternative Priority</a:t>
            </a:r>
            <a:endParaRPr lang="ko-KR" altLang="en-US" b="1" u="sng" dirty="0">
              <a:latin typeface="Arial Nova" panose="020B0504020202020204" pitchFamily="34" charset="0"/>
            </a:endParaRPr>
          </a:p>
        </p:txBody>
      </p:sp>
      <p:sp>
        <p:nvSpPr>
          <p:cNvPr id="30" name="TextBox 29">
            <a:extLst>
              <a:ext uri="{FF2B5EF4-FFF2-40B4-BE49-F238E27FC236}">
                <a16:creationId xmlns:a16="http://schemas.microsoft.com/office/drawing/2014/main" id="{377C81D5-5ECA-4A43-A428-5BFEC03DE878}"/>
              </a:ext>
            </a:extLst>
          </p:cNvPr>
          <p:cNvSpPr txBox="1"/>
          <p:nvPr/>
        </p:nvSpPr>
        <p:spPr>
          <a:xfrm>
            <a:off x="1331640" y="5693186"/>
            <a:ext cx="7236290" cy="400110"/>
          </a:xfrm>
          <a:prstGeom prst="rect">
            <a:avLst/>
          </a:prstGeom>
          <a:noFill/>
        </p:spPr>
        <p:txBody>
          <a:bodyPr wrap="square" rtlCol="0">
            <a:spAutoFit/>
          </a:bodyPr>
          <a:lstStyle/>
          <a:p>
            <a:pPr algn="ctr"/>
            <a:r>
              <a:rPr lang="en-US" altLang="ko-KR" sz="2000" b="1" dirty="0">
                <a:latin typeface="Arial Nova" panose="020B0504020202020204" pitchFamily="34" charset="0"/>
              </a:rPr>
              <a:t>Select Introduction Technology for </a:t>
            </a:r>
            <a:r>
              <a:rPr lang="en-US" altLang="ko-KR" sz="2000" b="1" dirty="0" err="1">
                <a:latin typeface="Arial Nova" panose="020B0504020202020204" pitchFamily="34" charset="0"/>
              </a:rPr>
              <a:t>humanless</a:t>
            </a:r>
            <a:r>
              <a:rPr lang="en-US" altLang="ko-KR" sz="2000" b="1" dirty="0">
                <a:latin typeface="Arial Nova" panose="020B0504020202020204" pitchFamily="34" charset="0"/>
              </a:rPr>
              <a:t> Mart</a:t>
            </a:r>
            <a:endParaRPr lang="ko-KR" altLang="en-US" sz="2000" b="1" dirty="0">
              <a:latin typeface="Arial Nova" panose="020B0504020202020204" pitchFamily="34" charset="0"/>
            </a:endParaRPr>
          </a:p>
        </p:txBody>
      </p:sp>
      <p:sp>
        <p:nvSpPr>
          <p:cNvPr id="32" name="화살표: 오른쪽 31">
            <a:extLst>
              <a:ext uri="{FF2B5EF4-FFF2-40B4-BE49-F238E27FC236}">
                <a16:creationId xmlns:a16="http://schemas.microsoft.com/office/drawing/2014/main" id="{CAD2E716-5C97-46FC-8856-5D710E942BE7}"/>
              </a:ext>
            </a:extLst>
          </p:cNvPr>
          <p:cNvSpPr/>
          <p:nvPr/>
        </p:nvSpPr>
        <p:spPr>
          <a:xfrm rot="5400000">
            <a:off x="4918234" y="5224233"/>
            <a:ext cx="458122" cy="324040"/>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64B03B9-C33A-4588-B552-BB715353B3A1}"/>
              </a:ext>
            </a:extLst>
          </p:cNvPr>
          <p:cNvSpPr/>
          <p:nvPr/>
        </p:nvSpPr>
        <p:spPr>
          <a:xfrm>
            <a:off x="0" y="177281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B002011-AE3B-4CF6-B06B-6C59BA711501}"/>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02</a:t>
            </a:r>
          </a:p>
        </p:txBody>
      </p:sp>
      <p:sp>
        <p:nvSpPr>
          <p:cNvPr id="20" name="TextBox 19">
            <a:extLst>
              <a:ext uri="{FF2B5EF4-FFF2-40B4-BE49-F238E27FC236}">
                <a16:creationId xmlns:a16="http://schemas.microsoft.com/office/drawing/2014/main" id="{17FD96C0-5CFA-44E6-BDB0-CE3D59C4DEAD}"/>
              </a:ext>
            </a:extLst>
          </p:cNvPr>
          <p:cNvSpPr txBox="1"/>
          <p:nvPr/>
        </p:nvSpPr>
        <p:spPr>
          <a:xfrm>
            <a:off x="107506" y="1819565"/>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21" name="TextBox 20">
            <a:extLst>
              <a:ext uri="{FF2B5EF4-FFF2-40B4-BE49-F238E27FC236}">
                <a16:creationId xmlns:a16="http://schemas.microsoft.com/office/drawing/2014/main" id="{71BAD35B-D00E-478F-ACF1-EE8E05EA2EDF}"/>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2" name="TextBox 21">
            <a:extLst>
              <a:ext uri="{FF2B5EF4-FFF2-40B4-BE49-F238E27FC236}">
                <a16:creationId xmlns:a16="http://schemas.microsoft.com/office/drawing/2014/main" id="{E1FE9D24-1ECD-4270-A4CB-E5389998801F}"/>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pic>
        <p:nvPicPr>
          <p:cNvPr id="2" name="그림 1">
            <a:extLst>
              <a:ext uri="{FF2B5EF4-FFF2-40B4-BE49-F238E27FC236}">
                <a16:creationId xmlns:a16="http://schemas.microsoft.com/office/drawing/2014/main" id="{6574C46E-A3BB-41D9-9F8F-416038FCA657}"/>
              </a:ext>
            </a:extLst>
          </p:cNvPr>
          <p:cNvPicPr>
            <a:picLocks noChangeAspect="1"/>
          </p:cNvPicPr>
          <p:nvPr/>
        </p:nvPicPr>
        <p:blipFill rotWithShape="1">
          <a:blip r:embed="rId2"/>
          <a:srcRect l="19288" t="44400" r="68107" b="24800"/>
          <a:stretch/>
        </p:blipFill>
        <p:spPr>
          <a:xfrm>
            <a:off x="1835696" y="2013559"/>
            <a:ext cx="1382097" cy="1899547"/>
          </a:xfrm>
          <a:prstGeom prst="rect">
            <a:avLst/>
          </a:prstGeom>
        </p:spPr>
      </p:pic>
      <p:pic>
        <p:nvPicPr>
          <p:cNvPr id="3" name="그림 2">
            <a:extLst>
              <a:ext uri="{FF2B5EF4-FFF2-40B4-BE49-F238E27FC236}">
                <a16:creationId xmlns:a16="http://schemas.microsoft.com/office/drawing/2014/main" id="{B190A365-53B4-49FC-AA10-BD3EC21E1D4D}"/>
              </a:ext>
            </a:extLst>
          </p:cNvPr>
          <p:cNvPicPr>
            <a:picLocks noChangeAspect="1"/>
          </p:cNvPicPr>
          <p:nvPr/>
        </p:nvPicPr>
        <p:blipFill rotWithShape="1">
          <a:blip r:embed="rId3"/>
          <a:srcRect l="32372" t="51689" r="42912" b="22001"/>
          <a:stretch/>
        </p:blipFill>
        <p:spPr>
          <a:xfrm>
            <a:off x="3779912" y="1609092"/>
            <a:ext cx="4525061" cy="2709431"/>
          </a:xfrm>
          <a:prstGeom prst="rect">
            <a:avLst/>
          </a:prstGeom>
        </p:spPr>
      </p:pic>
    </p:spTree>
    <p:extLst>
      <p:ext uri="{BB962C8B-B14F-4D97-AF65-F5344CB8AC3E}">
        <p14:creationId xmlns:p14="http://schemas.microsoft.com/office/powerpoint/2010/main" val="429189647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8218C63F-EBC3-4E08-8529-746B2821BCD0}"/>
              </a:ext>
            </a:extLst>
          </p:cNvPr>
          <p:cNvPicPr>
            <a:picLocks noChangeAspect="1"/>
          </p:cNvPicPr>
          <p:nvPr/>
        </p:nvPicPr>
        <p:blipFill>
          <a:blip r:embed="rId2"/>
          <a:stretch>
            <a:fillRect/>
          </a:stretch>
        </p:blipFill>
        <p:spPr>
          <a:xfrm>
            <a:off x="937133" y="1242968"/>
            <a:ext cx="6041307" cy="2772088"/>
          </a:xfrm>
          <a:prstGeom prst="rect">
            <a:avLst/>
          </a:prstGeom>
        </p:spPr>
      </p:pic>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568" y="272842"/>
            <a:ext cx="3384369"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Conclusion</a:t>
            </a:r>
          </a:p>
        </p:txBody>
      </p:sp>
      <p:sp>
        <p:nvSpPr>
          <p:cNvPr id="16" name="직사각형 15">
            <a:extLst>
              <a:ext uri="{FF2B5EF4-FFF2-40B4-BE49-F238E27FC236}">
                <a16:creationId xmlns:a16="http://schemas.microsoft.com/office/drawing/2014/main" id="{464B03B9-C33A-4588-B552-BB715353B3A1}"/>
              </a:ext>
            </a:extLst>
          </p:cNvPr>
          <p:cNvSpPr/>
          <p:nvPr/>
        </p:nvSpPr>
        <p:spPr>
          <a:xfrm>
            <a:off x="0" y="2240376"/>
            <a:ext cx="692540"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B002011-AE3B-4CF6-B06B-6C59BA711501}"/>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50000"/>
                    <a:lumOff val="50000"/>
                  </a:schemeClr>
                </a:solidFill>
                <a:latin typeface="Arial" panose="020B0604020202020204" pitchFamily="34" charset="0"/>
                <a:ea typeface="나눔고딕" pitchFamily="50" charset="-127"/>
                <a:cs typeface="Arial" panose="020B0604020202020204" pitchFamily="34" charset="0"/>
              </a:rPr>
              <a:t>02</a:t>
            </a:r>
          </a:p>
        </p:txBody>
      </p:sp>
      <p:sp>
        <p:nvSpPr>
          <p:cNvPr id="20" name="TextBox 19">
            <a:extLst>
              <a:ext uri="{FF2B5EF4-FFF2-40B4-BE49-F238E27FC236}">
                <a16:creationId xmlns:a16="http://schemas.microsoft.com/office/drawing/2014/main" id="{17FD96C0-5CFA-44E6-BDB0-CE3D59C4DEAD}"/>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tx1">
                    <a:lumMod val="50000"/>
                    <a:lumOff val="50000"/>
                  </a:schemeClr>
                </a:solidFill>
                <a:latin typeface="Arial" panose="020B0604020202020204" pitchFamily="34" charset="0"/>
                <a:ea typeface="나눔고딕" pitchFamily="50" charset="-127"/>
                <a:cs typeface="Arial" panose="020B0604020202020204" pitchFamily="34" charset="0"/>
              </a:rPr>
              <a:t>03</a:t>
            </a:r>
          </a:p>
        </p:txBody>
      </p:sp>
      <p:sp>
        <p:nvSpPr>
          <p:cNvPr id="21" name="TextBox 20">
            <a:extLst>
              <a:ext uri="{FF2B5EF4-FFF2-40B4-BE49-F238E27FC236}">
                <a16:creationId xmlns:a16="http://schemas.microsoft.com/office/drawing/2014/main" id="{71BAD35B-D00E-478F-ACF1-EE8E05EA2EDF}"/>
              </a:ext>
            </a:extLst>
          </p:cNvPr>
          <p:cNvSpPr txBox="1"/>
          <p:nvPr/>
        </p:nvSpPr>
        <p:spPr>
          <a:xfrm>
            <a:off x="123552" y="882387"/>
            <a:ext cx="560019" cy="338554"/>
          </a:xfrm>
          <a:prstGeom prst="rect">
            <a:avLst/>
          </a:prstGeom>
          <a:noFill/>
        </p:spPr>
        <p:txBody>
          <a:bodyPr wrap="square" rtlCol="0">
            <a:spAutoFit/>
          </a:bodyPr>
          <a:lstStyle/>
          <a:p>
            <a:r>
              <a:rPr lang="en-US" altLang="ko-KR" sz="1600" dirty="0">
                <a:ln>
                  <a:solidFill>
                    <a:schemeClr val="bg1">
                      <a:lumMod val="85000"/>
                      <a:alpha val="30000"/>
                    </a:schemeClr>
                  </a:solidFill>
                </a:ln>
                <a:solidFill>
                  <a:schemeClr val="tx1">
                    <a:lumMod val="65000"/>
                    <a:lumOff val="35000"/>
                  </a:schemeClr>
                </a:solidFill>
                <a:latin typeface="Arial" panose="020B0604020202020204" pitchFamily="34" charset="0"/>
                <a:ea typeface="나눔고딕" pitchFamily="50" charset="-127"/>
                <a:cs typeface="Arial" panose="020B0604020202020204" pitchFamily="34" charset="0"/>
              </a:rPr>
              <a:t>01</a:t>
            </a:r>
          </a:p>
        </p:txBody>
      </p:sp>
      <p:sp>
        <p:nvSpPr>
          <p:cNvPr id="22" name="TextBox 21">
            <a:extLst>
              <a:ext uri="{FF2B5EF4-FFF2-40B4-BE49-F238E27FC236}">
                <a16:creationId xmlns:a16="http://schemas.microsoft.com/office/drawing/2014/main" id="{E1FE9D24-1ECD-4270-A4CB-E5389998801F}"/>
              </a:ext>
            </a:extLst>
          </p:cNvPr>
          <p:cNvSpPr txBox="1"/>
          <p:nvPr/>
        </p:nvSpPr>
        <p:spPr>
          <a:xfrm>
            <a:off x="104534" y="2298359"/>
            <a:ext cx="450395" cy="338554"/>
          </a:xfrm>
          <a:prstGeom prst="rect">
            <a:avLst/>
          </a:prstGeom>
          <a:noFill/>
        </p:spPr>
        <p:txBody>
          <a:bodyPr wrap="square" rtlCol="0">
            <a:spAutoFit/>
          </a:bodyPr>
          <a:lstStyle/>
          <a:p>
            <a:r>
              <a:rPr lang="en-US" altLang="ko-KR" sz="1600" b="1"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
        <p:nvSpPr>
          <p:cNvPr id="26" name="TextBox 25">
            <a:extLst>
              <a:ext uri="{FF2B5EF4-FFF2-40B4-BE49-F238E27FC236}">
                <a16:creationId xmlns:a16="http://schemas.microsoft.com/office/drawing/2014/main" id="{C12BEDCF-947C-4DDF-B0E1-70354A75A642}"/>
              </a:ext>
            </a:extLst>
          </p:cNvPr>
          <p:cNvSpPr txBox="1"/>
          <p:nvPr/>
        </p:nvSpPr>
        <p:spPr>
          <a:xfrm>
            <a:off x="1187624" y="4757082"/>
            <a:ext cx="7107084" cy="400110"/>
          </a:xfrm>
          <a:prstGeom prst="rect">
            <a:avLst/>
          </a:prstGeom>
          <a:noFill/>
        </p:spPr>
        <p:txBody>
          <a:bodyPr wrap="square" rtlCol="0">
            <a:spAutoFit/>
          </a:bodyPr>
          <a:lstStyle/>
          <a:p>
            <a:pPr algn="ctr"/>
            <a:r>
              <a:rPr lang="en-US" altLang="ko-KR" sz="2000" dirty="0">
                <a:latin typeface="Arial Nova" panose="020B0504020202020204" pitchFamily="34" charset="0"/>
              </a:rPr>
              <a:t>in Environment Analysis, B/C Ratio Analysis, AHP Analysis</a:t>
            </a:r>
            <a:endParaRPr lang="ko-KR" altLang="en-US" sz="2000" dirty="0">
              <a:latin typeface="Arial Nova" panose="020B0504020202020204" pitchFamily="34" charset="0"/>
            </a:endParaRPr>
          </a:p>
        </p:txBody>
      </p:sp>
      <p:sp>
        <p:nvSpPr>
          <p:cNvPr id="27" name="TextBox 26">
            <a:extLst>
              <a:ext uri="{FF2B5EF4-FFF2-40B4-BE49-F238E27FC236}">
                <a16:creationId xmlns:a16="http://schemas.microsoft.com/office/drawing/2014/main" id="{650AFA1C-ABC5-4091-B910-46DD00531271}"/>
              </a:ext>
            </a:extLst>
          </p:cNvPr>
          <p:cNvSpPr txBox="1"/>
          <p:nvPr/>
        </p:nvSpPr>
        <p:spPr>
          <a:xfrm>
            <a:off x="2033758" y="5603869"/>
            <a:ext cx="5076484" cy="707886"/>
          </a:xfrm>
          <a:prstGeom prst="rect">
            <a:avLst/>
          </a:prstGeom>
          <a:noFill/>
        </p:spPr>
        <p:txBody>
          <a:bodyPr wrap="square" rtlCol="0">
            <a:spAutoFit/>
          </a:bodyPr>
          <a:lstStyle/>
          <a:p>
            <a:pPr algn="ctr"/>
            <a:r>
              <a:rPr lang="en-US" altLang="ko-KR" sz="2000" b="1" dirty="0">
                <a:latin typeface="Arial Nova" panose="020B0504020202020204" pitchFamily="34" charset="0"/>
              </a:rPr>
              <a:t>Introduction the business is </a:t>
            </a:r>
            <a:r>
              <a:rPr lang="en-US" altLang="ko-KR" sz="2000" b="1" dirty="0">
                <a:solidFill>
                  <a:srgbClr val="FF0000"/>
                </a:solidFill>
                <a:latin typeface="Arial Nova" panose="020B0504020202020204" pitchFamily="34" charset="0"/>
              </a:rPr>
              <a:t>good choice</a:t>
            </a:r>
            <a:r>
              <a:rPr lang="en-US" altLang="ko-KR" sz="2000" b="1" dirty="0">
                <a:latin typeface="Arial Nova" panose="020B0504020202020204" pitchFamily="34" charset="0"/>
              </a:rPr>
              <a:t> as enterpriser in EMART Everyday</a:t>
            </a:r>
            <a:endParaRPr lang="ko-KR" altLang="en-US" sz="2000" b="1" dirty="0">
              <a:latin typeface="Arial Nova" panose="020B0504020202020204" pitchFamily="34" charset="0"/>
            </a:endParaRPr>
          </a:p>
        </p:txBody>
      </p:sp>
      <p:sp>
        <p:nvSpPr>
          <p:cNvPr id="28" name="화살표: 오른쪽 27">
            <a:extLst>
              <a:ext uri="{FF2B5EF4-FFF2-40B4-BE49-F238E27FC236}">
                <a16:creationId xmlns:a16="http://schemas.microsoft.com/office/drawing/2014/main" id="{28010DF9-67EB-4886-88DE-5CE10DA30F49}"/>
              </a:ext>
            </a:extLst>
          </p:cNvPr>
          <p:cNvSpPr/>
          <p:nvPr/>
        </p:nvSpPr>
        <p:spPr>
          <a:xfrm rot="5400000">
            <a:off x="4580713" y="5229035"/>
            <a:ext cx="378614" cy="324040"/>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7FD25BDE-DA8D-418A-862A-93EAC1789A3D}"/>
              </a:ext>
            </a:extLst>
          </p:cNvPr>
          <p:cNvPicPr>
            <a:picLocks noChangeAspect="1"/>
          </p:cNvPicPr>
          <p:nvPr/>
        </p:nvPicPr>
        <p:blipFill rotWithShape="1">
          <a:blip r:embed="rId3"/>
          <a:srcRect l="32372" t="51689" r="42912" b="22001"/>
          <a:stretch/>
        </p:blipFill>
        <p:spPr>
          <a:xfrm>
            <a:off x="5493327" y="2782360"/>
            <a:ext cx="2952320" cy="1767735"/>
          </a:xfrm>
          <a:prstGeom prst="rect">
            <a:avLst/>
          </a:prstGeom>
        </p:spPr>
      </p:pic>
    </p:spTree>
    <p:extLst>
      <p:ext uri="{BB962C8B-B14F-4D97-AF65-F5344CB8AC3E}">
        <p14:creationId xmlns:p14="http://schemas.microsoft.com/office/powerpoint/2010/main" val="119020551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72123"/>
        </a:solidFill>
        <a:effectLst/>
      </p:bgPr>
    </p:bg>
    <p:spTree>
      <p:nvGrpSpPr>
        <p:cNvPr id="1" name=""/>
        <p:cNvGrpSpPr/>
        <p:nvPr/>
      </p:nvGrpSpPr>
      <p:grpSpPr>
        <a:xfrm>
          <a:off x="0" y="0"/>
          <a:ext cx="0" cy="0"/>
          <a:chOff x="0" y="0"/>
          <a:chExt cx="0" cy="0"/>
        </a:xfrm>
      </p:grpSpPr>
      <p:sp>
        <p:nvSpPr>
          <p:cNvPr id="7" name="제목 1"/>
          <p:cNvSpPr txBox="1">
            <a:spLocks/>
          </p:cNvSpPr>
          <p:nvPr/>
        </p:nvSpPr>
        <p:spPr>
          <a:xfrm>
            <a:off x="683568" y="2420888"/>
            <a:ext cx="7772400" cy="23042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5400" dirty="0">
                <a:solidFill>
                  <a:schemeClr val="bg1">
                    <a:lumMod val="85000"/>
                  </a:schemeClr>
                </a:solidFill>
              </a:rPr>
              <a:t>THANK YOU</a:t>
            </a:r>
          </a:p>
          <a:p>
            <a:pPr algn="ctr"/>
            <a:endParaRPr lang="en-US" altLang="ko-KR" dirty="0">
              <a:solidFill>
                <a:schemeClr val="bg1">
                  <a:lumMod val="85000"/>
                </a:schemeClr>
              </a:solidFill>
            </a:endParaRPr>
          </a:p>
          <a:p>
            <a:pPr algn="ctr"/>
            <a:r>
              <a:rPr lang="en-US" altLang="ko-KR" dirty="0">
                <a:solidFill>
                  <a:schemeClr val="bg1">
                    <a:lumMod val="85000"/>
                  </a:schemeClr>
                </a:solidFill>
              </a:rPr>
              <a:t>[ Q &amp; A ]</a:t>
            </a:r>
            <a:endParaRPr lang="ko-KR" altLang="en-US" dirty="0">
              <a:solidFill>
                <a:schemeClr val="bg1">
                  <a:lumMod val="85000"/>
                </a:schemeClr>
              </a:solidFill>
            </a:endParaRPr>
          </a:p>
        </p:txBody>
      </p:sp>
    </p:spTree>
    <p:extLst>
      <p:ext uri="{BB962C8B-B14F-4D97-AF65-F5344CB8AC3E}">
        <p14:creationId xmlns:p14="http://schemas.microsoft.com/office/powerpoint/2010/main" val="183011524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3A01120B-076A-4A6A-BCF6-6D88D0AF5199}"/>
              </a:ext>
            </a:extLst>
          </p:cNvPr>
          <p:cNvSpPr/>
          <p:nvPr/>
        </p:nvSpPr>
        <p:spPr>
          <a:xfrm>
            <a:off x="-12056" y="1196752"/>
            <a:ext cx="683567"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a:cxnSpLocks/>
          </p:cNvCxnSpPr>
          <p:nvPr/>
        </p:nvCxnSpPr>
        <p:spPr>
          <a:xfrm>
            <a:off x="683568"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260648"/>
            <a:ext cx="5616622"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Reference</a:t>
            </a:r>
          </a:p>
        </p:txBody>
      </p:sp>
      <p:sp>
        <p:nvSpPr>
          <p:cNvPr id="4" name="더하기 기호 3">
            <a:extLst>
              <a:ext uri="{FF2B5EF4-FFF2-40B4-BE49-F238E27FC236}">
                <a16:creationId xmlns:a16="http://schemas.microsoft.com/office/drawing/2014/main" id="{48CBE1B3-C188-4A68-8496-A8811911EA2E}"/>
              </a:ext>
            </a:extLst>
          </p:cNvPr>
          <p:cNvSpPr/>
          <p:nvPr/>
        </p:nvSpPr>
        <p:spPr>
          <a:xfrm>
            <a:off x="144864" y="1234076"/>
            <a:ext cx="360014" cy="360040"/>
          </a:xfrm>
          <a:prstGeom prst="mathPlus">
            <a:avLst>
              <a:gd name="adj1" fmla="val 18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pic>
        <p:nvPicPr>
          <p:cNvPr id="8" name="그림 7">
            <a:extLst>
              <a:ext uri="{FF2B5EF4-FFF2-40B4-BE49-F238E27FC236}">
                <a16:creationId xmlns:a16="http://schemas.microsoft.com/office/drawing/2014/main" id="{DC237A9C-A057-4C47-9A8C-FF90CD40A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704" y="5132201"/>
            <a:ext cx="2214376" cy="1660782"/>
          </a:xfrm>
          <a:prstGeom prst="rect">
            <a:avLst/>
          </a:prstGeom>
        </p:spPr>
      </p:pic>
      <p:sp>
        <p:nvSpPr>
          <p:cNvPr id="11" name="TextBox 10">
            <a:extLst>
              <a:ext uri="{FF2B5EF4-FFF2-40B4-BE49-F238E27FC236}">
                <a16:creationId xmlns:a16="http://schemas.microsoft.com/office/drawing/2014/main" id="{C3D3BB16-F057-4C97-A45D-DFADAD89AC13}"/>
              </a:ext>
            </a:extLst>
          </p:cNvPr>
          <p:cNvSpPr txBox="1"/>
          <p:nvPr/>
        </p:nvSpPr>
        <p:spPr>
          <a:xfrm>
            <a:off x="971601" y="1068944"/>
            <a:ext cx="7488831" cy="5447645"/>
          </a:xfrm>
          <a:prstGeom prst="rect">
            <a:avLst/>
          </a:prstGeom>
          <a:noFill/>
        </p:spPr>
        <p:txBody>
          <a:bodyPr wrap="square" rtlCol="0">
            <a:spAutoFit/>
          </a:bodyPr>
          <a:lstStyle/>
          <a:p>
            <a:r>
              <a:rPr lang="en-US" altLang="ko-KR" sz="1200" dirty="0">
                <a:solidFill>
                  <a:schemeClr val="tx1">
                    <a:lumMod val="50000"/>
                    <a:lumOff val="50000"/>
                  </a:schemeClr>
                </a:solidFill>
              </a:rPr>
              <a:t>http://www.hani.co.kr/arti/society/society_general/463757.html</a:t>
            </a:r>
          </a:p>
          <a:p>
            <a:r>
              <a:rPr lang="en-US" altLang="ko-KR" sz="1200" dirty="0">
                <a:solidFill>
                  <a:schemeClr val="tx1">
                    <a:lumMod val="50000"/>
                    <a:lumOff val="50000"/>
                  </a:schemeClr>
                </a:solidFill>
              </a:rPr>
              <a:t>http://news.mt.co.kr/mtview.php?no=2017091911315613647</a:t>
            </a:r>
          </a:p>
          <a:p>
            <a:r>
              <a:rPr lang="en-US" altLang="ko-KR" sz="1200" dirty="0">
                <a:solidFill>
                  <a:schemeClr val="tx1">
                    <a:lumMod val="50000"/>
                    <a:lumOff val="50000"/>
                  </a:schemeClr>
                </a:solidFill>
              </a:rPr>
              <a:t>http://www.joongdo.co.kr/main/view.php?key=201606070570</a:t>
            </a:r>
          </a:p>
          <a:p>
            <a:r>
              <a:rPr lang="en-US" altLang="ko-KR" sz="1200" dirty="0">
                <a:solidFill>
                  <a:schemeClr val="tx1">
                    <a:lumMod val="50000"/>
                    <a:lumOff val="50000"/>
                  </a:schemeClr>
                </a:solidFill>
              </a:rPr>
              <a:t>http://www.asiae.co.kr/news/view.htm?idxno=2018011510492095284</a:t>
            </a:r>
          </a:p>
          <a:p>
            <a:r>
              <a:rPr lang="en-US" altLang="ko-KR" sz="1200" dirty="0">
                <a:solidFill>
                  <a:schemeClr val="tx1">
                    <a:lumMod val="50000"/>
                    <a:lumOff val="50000"/>
                  </a:schemeClr>
                </a:solidFill>
              </a:rPr>
              <a:t>http://www.joongdo.co.kr/main/view.php?key=201606070570</a:t>
            </a:r>
          </a:p>
          <a:p>
            <a:r>
              <a:rPr lang="en-US" altLang="ko-KR" sz="1200" dirty="0">
                <a:solidFill>
                  <a:schemeClr val="tx1">
                    <a:lumMod val="50000"/>
                    <a:lumOff val="50000"/>
                  </a:schemeClr>
                </a:solidFill>
              </a:rPr>
              <a:t>http://www.yangpatv.kr/news/articleView.html?idxno=8433</a:t>
            </a:r>
          </a:p>
          <a:p>
            <a:r>
              <a:rPr lang="en-US" altLang="ko-KR" sz="1200" dirty="0">
                <a:solidFill>
                  <a:schemeClr val="tx1">
                    <a:lumMod val="50000"/>
                    <a:lumOff val="50000"/>
                  </a:schemeClr>
                </a:solidFill>
              </a:rPr>
              <a:t>http://news.joins.com/article/21920414</a:t>
            </a:r>
          </a:p>
          <a:p>
            <a:r>
              <a:rPr lang="en-US" altLang="ko-KR" sz="1200" dirty="0">
                <a:solidFill>
                  <a:schemeClr val="tx1">
                    <a:lumMod val="50000"/>
                    <a:lumOff val="50000"/>
                  </a:schemeClr>
                </a:solidFill>
              </a:rPr>
              <a:t>http://digitalretail.co.kr/%EC%95%84%EB%A7%88%EC%A1%B4%EA%B3%A0amazon-go%EB%8A%94-%EC%96%B4%EB%96%A4-%EA%B8%B0%EC%88%A0%EC%9D%B4-%EC%A0%81%EC%9A%A9%EB%90%98%EC%97%88%EB%82%98/</a:t>
            </a:r>
          </a:p>
          <a:p>
            <a:r>
              <a:rPr lang="en-US" altLang="ko-KR" sz="1200" dirty="0">
                <a:solidFill>
                  <a:schemeClr val="tx1">
                    <a:lumMod val="50000"/>
                    <a:lumOff val="50000"/>
                  </a:schemeClr>
                </a:solidFill>
              </a:rPr>
              <a:t>http://m.yna.co.kr/kr/contents/?cid=MYH20180331005800038</a:t>
            </a:r>
            <a:endParaRPr lang="ko-KR" altLang="ko-KR" sz="1200" dirty="0">
              <a:solidFill>
                <a:schemeClr val="tx1">
                  <a:lumMod val="50000"/>
                  <a:lumOff val="50000"/>
                </a:schemeClr>
              </a:solidFill>
            </a:endParaRPr>
          </a:p>
          <a:p>
            <a:r>
              <a:rPr lang="en-US" altLang="ko-KR" sz="1200" dirty="0">
                <a:solidFill>
                  <a:schemeClr val="tx1">
                    <a:lumMod val="50000"/>
                    <a:lumOff val="50000"/>
                  </a:schemeClr>
                </a:solidFill>
              </a:rPr>
              <a:t>http://www.yonhapnews.co.kr/bulletin/2018/03/09/0200000000AKR20180309003100030.HTML</a:t>
            </a:r>
            <a:endParaRPr lang="ko-KR" altLang="ko-KR" sz="1200" dirty="0">
              <a:solidFill>
                <a:schemeClr val="tx1">
                  <a:lumMod val="50000"/>
                  <a:lumOff val="50000"/>
                </a:schemeClr>
              </a:solidFill>
            </a:endParaRPr>
          </a:p>
          <a:p>
            <a:r>
              <a:rPr lang="en-US" altLang="ko-KR" sz="1200" dirty="0">
                <a:solidFill>
                  <a:schemeClr val="tx1">
                    <a:lumMod val="50000"/>
                    <a:lumOff val="50000"/>
                  </a:schemeClr>
                </a:solidFill>
              </a:rPr>
              <a:t>http://biz.newdaily.co.kr/news/article.html/?mobile&amp;no=10156978</a:t>
            </a:r>
            <a:endParaRPr lang="ko-KR" altLang="ko-KR" sz="1200" dirty="0">
              <a:solidFill>
                <a:schemeClr val="tx1">
                  <a:lumMod val="50000"/>
                  <a:lumOff val="50000"/>
                </a:schemeClr>
              </a:solidFill>
            </a:endParaRPr>
          </a:p>
          <a:p>
            <a:r>
              <a:rPr lang="en-US" altLang="ko-KR" sz="1200" dirty="0">
                <a:solidFill>
                  <a:schemeClr val="tx1">
                    <a:lumMod val="50000"/>
                    <a:lumOff val="50000"/>
                  </a:schemeClr>
                </a:solidFill>
              </a:rPr>
              <a:t>http://www.itbiznews.com/news/articleView.html?idxno=9855</a:t>
            </a:r>
            <a:endParaRPr lang="ko-KR" altLang="ko-KR" sz="1200" dirty="0">
              <a:solidFill>
                <a:schemeClr val="tx1">
                  <a:lumMod val="50000"/>
                  <a:lumOff val="50000"/>
                </a:schemeClr>
              </a:solidFill>
            </a:endParaRPr>
          </a:p>
          <a:p>
            <a:r>
              <a:rPr lang="en-US" altLang="ko-KR" sz="1200" dirty="0">
                <a:solidFill>
                  <a:schemeClr val="tx1">
                    <a:lumMod val="50000"/>
                    <a:lumOff val="50000"/>
                  </a:schemeClr>
                </a:solidFill>
              </a:rPr>
              <a:t>http://www.applen.or.kr/news/articleView.html?idxno=39157</a:t>
            </a:r>
          </a:p>
          <a:p>
            <a:r>
              <a:rPr lang="en-US" altLang="ko-KR" sz="1200" dirty="0" err="1">
                <a:solidFill>
                  <a:schemeClr val="tx1">
                    <a:lumMod val="50000"/>
                    <a:lumOff val="50000"/>
                  </a:schemeClr>
                </a:solidFill>
              </a:rPr>
              <a:t>Ansan-si</a:t>
            </a:r>
            <a:r>
              <a:rPr lang="en-US" altLang="ko-KR" sz="1200" dirty="0">
                <a:solidFill>
                  <a:schemeClr val="tx1">
                    <a:lumMod val="50000"/>
                    <a:lumOff val="50000"/>
                  </a:schemeClr>
                </a:solidFill>
              </a:rPr>
              <a:t> Regional Economy Division</a:t>
            </a:r>
          </a:p>
          <a:p>
            <a:r>
              <a:rPr lang="en-US" altLang="ko-KR" sz="1200" dirty="0">
                <a:solidFill>
                  <a:schemeClr val="tx1">
                    <a:lumMod val="50000"/>
                    <a:lumOff val="50000"/>
                  </a:schemeClr>
                </a:solidFill>
              </a:rPr>
              <a:t>Korea Technology Trade Center</a:t>
            </a:r>
          </a:p>
          <a:p>
            <a:r>
              <a:rPr lang="en-US" altLang="ko-KR" sz="1200" dirty="0" err="1">
                <a:solidFill>
                  <a:schemeClr val="tx1">
                    <a:lumMod val="50000"/>
                    <a:lumOff val="50000"/>
                  </a:schemeClr>
                </a:solidFill>
              </a:rPr>
              <a:t>Emart</a:t>
            </a:r>
            <a:r>
              <a:rPr lang="en-US" altLang="ko-KR" sz="1200" dirty="0">
                <a:solidFill>
                  <a:schemeClr val="tx1">
                    <a:lumMod val="50000"/>
                    <a:lumOff val="50000"/>
                  </a:schemeClr>
                </a:solidFill>
              </a:rPr>
              <a:t>-Everyday Web Site</a:t>
            </a:r>
            <a:endParaRPr lang="ko-KR" altLang="ko-KR" sz="1200" dirty="0">
              <a:solidFill>
                <a:schemeClr val="tx1">
                  <a:lumMod val="50000"/>
                  <a:lumOff val="50000"/>
                </a:schemeClr>
              </a:solidFill>
            </a:endParaRPr>
          </a:p>
          <a:p>
            <a:r>
              <a:rPr lang="en-US" altLang="ko-KR" sz="1200" u="sng" dirty="0">
                <a:solidFill>
                  <a:schemeClr val="tx1">
                    <a:lumMod val="50000"/>
                    <a:lumOff val="50000"/>
                  </a:schemeClr>
                </a:solidFill>
                <a:hlinkClick r:id="rId3"/>
              </a:rPr>
              <a:t>https://news.kotra.or.kr/user/globalBbs/kotranews/4/globalBbsDataView.do?setIdx=243&amp;dataIdx=165723</a:t>
            </a:r>
            <a:endParaRPr lang="ko-KR" altLang="ko-KR" sz="1200" dirty="0">
              <a:solidFill>
                <a:schemeClr val="tx1">
                  <a:lumMod val="50000"/>
                  <a:lumOff val="50000"/>
                </a:schemeClr>
              </a:solidFill>
            </a:endParaRPr>
          </a:p>
          <a:p>
            <a:r>
              <a:rPr lang="en-US" altLang="ko-KR" sz="1200" dirty="0">
                <a:solidFill>
                  <a:schemeClr val="tx1">
                    <a:lumMod val="50000"/>
                    <a:lumOff val="50000"/>
                  </a:schemeClr>
                </a:solidFill>
                <a:hlinkClick r:id="rId4"/>
              </a:rPr>
              <a:t>https://itec.etri.re.kr/itec/sub02/sub02_01_1.do</a:t>
            </a:r>
            <a:endParaRPr lang="en-US" altLang="ko-KR" sz="1200" dirty="0">
              <a:solidFill>
                <a:schemeClr val="tx1">
                  <a:lumMod val="50000"/>
                  <a:lumOff val="50000"/>
                </a:schemeClr>
              </a:solidFill>
            </a:endParaRPr>
          </a:p>
          <a:p>
            <a:r>
              <a:rPr lang="en-US" altLang="ko-KR" sz="1200" dirty="0">
                <a:solidFill>
                  <a:schemeClr val="tx1">
                    <a:lumMod val="50000"/>
                    <a:lumOff val="50000"/>
                  </a:schemeClr>
                </a:solidFill>
                <a:hlinkClick r:id="rId5"/>
              </a:rPr>
              <a:t>https://www.robotshop.com/en/pixy-cmucam5-image-sensor.html</a:t>
            </a:r>
            <a:endParaRPr lang="en-US" altLang="ko-KR" sz="1200" dirty="0">
              <a:solidFill>
                <a:schemeClr val="tx1">
                  <a:lumMod val="50000"/>
                  <a:lumOff val="50000"/>
                </a:schemeClr>
              </a:solidFill>
            </a:endParaRPr>
          </a:p>
          <a:p>
            <a:r>
              <a:rPr lang="en-US" altLang="ko-KR" sz="1200" dirty="0">
                <a:solidFill>
                  <a:schemeClr val="tx1">
                    <a:lumMod val="50000"/>
                    <a:lumOff val="50000"/>
                  </a:schemeClr>
                </a:solidFill>
                <a:hlinkClick r:id="rId6"/>
              </a:rPr>
              <a:t>https://www.alibaba.com/product-detail/DaoSafe-Turnstile-Price-Glass-Flap-Swing_60703836222.html?spm=a2700.7724838.2017115.1.45bf3809Vgz0CQ&amp;s=p</a:t>
            </a:r>
            <a:endParaRPr lang="en-US" altLang="ko-KR" sz="1200" dirty="0">
              <a:solidFill>
                <a:schemeClr val="tx1">
                  <a:lumMod val="50000"/>
                  <a:lumOff val="50000"/>
                </a:schemeClr>
              </a:solidFill>
            </a:endParaRPr>
          </a:p>
          <a:p>
            <a:r>
              <a:rPr lang="en-US" altLang="ko-KR" sz="1200" dirty="0">
                <a:solidFill>
                  <a:schemeClr val="tx1">
                    <a:lumMod val="50000"/>
                    <a:lumOff val="50000"/>
                  </a:schemeClr>
                </a:solidFill>
                <a:hlinkClick r:id="rId7"/>
              </a:rPr>
              <a:t>http://www.saramin.co.kr/</a:t>
            </a:r>
            <a:r>
              <a:rPr lang="en-US" altLang="ko-KR" sz="1200" dirty="0">
                <a:solidFill>
                  <a:schemeClr val="tx1">
                    <a:lumMod val="50000"/>
                    <a:lumOff val="50000"/>
                  </a:schemeClr>
                </a:solidFill>
              </a:rPr>
              <a:t> </a:t>
            </a:r>
            <a:endParaRPr lang="en-US" altLang="ko-KR" sz="1200" dirty="0">
              <a:solidFill>
                <a:schemeClr val="tx1">
                  <a:lumMod val="50000"/>
                  <a:lumOff val="50000"/>
                </a:schemeClr>
              </a:solidFill>
              <a:latin typeface="Arial Nova" panose="020B0504020202020204" pitchFamily="34" charset="0"/>
              <a:hlinkClick r:id="rId8"/>
            </a:endParaRPr>
          </a:p>
          <a:p>
            <a:r>
              <a:rPr lang="en-US" altLang="ko-KR" sz="1200" dirty="0">
                <a:solidFill>
                  <a:schemeClr val="tx1">
                    <a:lumMod val="50000"/>
                    <a:lumOff val="50000"/>
                  </a:schemeClr>
                </a:solidFill>
                <a:latin typeface="Arial Nova" panose="020B0504020202020204" pitchFamily="34" charset="0"/>
                <a:hlinkClick r:id="rId8"/>
              </a:rPr>
              <a:t>https://comp.fnguide.com/SVO2/asp/SVD_Finance.asp?pGB=1&amp;gicode=A010090&amp;cID=&amp;MenuYn=Y&amp;ReportGB=&amp;NewMenuID=103&amp;stkGb=701</a:t>
            </a:r>
            <a:endParaRPr lang="en-US" altLang="ko-KR" sz="1200" dirty="0">
              <a:solidFill>
                <a:schemeClr val="tx1">
                  <a:lumMod val="50000"/>
                  <a:lumOff val="50000"/>
                </a:schemeClr>
              </a:solidFill>
              <a:latin typeface="Arial Nova" panose="020B0504020202020204" pitchFamily="34" charset="0"/>
            </a:endParaRPr>
          </a:p>
          <a:p>
            <a:r>
              <a:rPr lang="en-US" altLang="ko-KR" sz="1200" dirty="0">
                <a:solidFill>
                  <a:schemeClr val="tx1">
                    <a:lumMod val="50000"/>
                    <a:lumOff val="50000"/>
                  </a:schemeClr>
                </a:solidFill>
                <a:latin typeface="Arial Nova" panose="020B0504020202020204" pitchFamily="34" charset="0"/>
                <a:hlinkClick r:id="rId9"/>
              </a:rPr>
              <a:t>https://docs.oracle.com/middleware/12211help/biee/ko/bi.12211/e73384/GUID-8D489588-5717-42F8-BBDE-8CB110EEB0E8.htm#BIEUG1251</a:t>
            </a:r>
            <a:endParaRPr lang="en-US" altLang="ko-KR" sz="1200" dirty="0">
              <a:solidFill>
                <a:schemeClr val="tx1">
                  <a:lumMod val="50000"/>
                  <a:lumOff val="50000"/>
                </a:schemeClr>
              </a:solidFill>
              <a:latin typeface="Arial Nova" panose="020B0504020202020204" pitchFamily="34" charset="0"/>
            </a:endParaRPr>
          </a:p>
          <a:p>
            <a:r>
              <a:rPr lang="en-US" altLang="ko-KR" sz="1200" dirty="0">
                <a:solidFill>
                  <a:schemeClr val="tx1">
                    <a:lumMod val="50000"/>
                    <a:lumOff val="50000"/>
                  </a:schemeClr>
                </a:solidFill>
                <a:latin typeface="Arial Nova" panose="020B0504020202020204" pitchFamily="34" charset="0"/>
                <a:hlinkClick r:id="rId10"/>
              </a:rPr>
              <a:t>http://news.zum.com/articles/451388</a:t>
            </a:r>
            <a:endParaRPr lang="en-US" altLang="ko-KR" sz="1200" dirty="0">
              <a:solidFill>
                <a:schemeClr val="tx1">
                  <a:lumMod val="50000"/>
                  <a:lumOff val="50000"/>
                </a:schemeClr>
              </a:solidFill>
              <a:latin typeface="Arial Nova" panose="020B0504020202020204" pitchFamily="34" charset="0"/>
            </a:endParaRPr>
          </a:p>
        </p:txBody>
      </p:sp>
    </p:spTree>
    <p:extLst>
      <p:ext uri="{BB962C8B-B14F-4D97-AF65-F5344CB8AC3E}">
        <p14:creationId xmlns:p14="http://schemas.microsoft.com/office/powerpoint/2010/main" val="2590693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5472607"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Technologies Adopted </a:t>
            </a:r>
          </a:p>
        </p:txBody>
      </p:sp>
      <p:sp>
        <p:nvSpPr>
          <p:cNvPr id="27" name="TextBox 26">
            <a:extLst>
              <a:ext uri="{FF2B5EF4-FFF2-40B4-BE49-F238E27FC236}">
                <a16:creationId xmlns:a16="http://schemas.microsoft.com/office/drawing/2014/main" id="{D040CA6D-BEBC-49C0-AAE4-33C509291017}"/>
              </a:ext>
            </a:extLst>
          </p:cNvPr>
          <p:cNvSpPr txBox="1"/>
          <p:nvPr/>
        </p:nvSpPr>
        <p:spPr>
          <a:xfrm>
            <a:off x="876716" y="1370108"/>
            <a:ext cx="8136251" cy="400110"/>
          </a:xfrm>
          <a:prstGeom prst="rect">
            <a:avLst/>
          </a:prstGeom>
          <a:noFill/>
        </p:spPr>
        <p:txBody>
          <a:bodyPr wrap="square" rtlCol="0">
            <a:spAutoFit/>
          </a:bodyPr>
          <a:lstStyle/>
          <a:p>
            <a:r>
              <a:rPr lang="en-US" altLang="ko-KR" sz="2000" dirty="0"/>
              <a:t>2. Just Walk Out Technology</a:t>
            </a:r>
            <a:r>
              <a:rPr lang="en-US" altLang="ko-KR" sz="1600" dirty="0"/>
              <a:t>[Computer Vision, Deep Learning, Sensor Fusion]</a:t>
            </a:r>
            <a:endParaRPr lang="ko-KR" altLang="en-US" sz="2400" dirty="0"/>
          </a:p>
        </p:txBody>
      </p:sp>
      <p:pic>
        <p:nvPicPr>
          <p:cNvPr id="4" name="그림 3">
            <a:extLst>
              <a:ext uri="{FF2B5EF4-FFF2-40B4-BE49-F238E27FC236}">
                <a16:creationId xmlns:a16="http://schemas.microsoft.com/office/drawing/2014/main" id="{AD93F44E-7738-4993-B227-D3B2459A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36" y="1777696"/>
            <a:ext cx="3423731" cy="4560693"/>
          </a:xfrm>
          <a:prstGeom prst="rect">
            <a:avLst/>
          </a:prstGeom>
        </p:spPr>
      </p:pic>
      <p:sp>
        <p:nvSpPr>
          <p:cNvPr id="7" name="TextBox 6">
            <a:extLst>
              <a:ext uri="{FF2B5EF4-FFF2-40B4-BE49-F238E27FC236}">
                <a16:creationId xmlns:a16="http://schemas.microsoft.com/office/drawing/2014/main" id="{FA2A1246-146C-441E-9511-06C4B52336C8}"/>
              </a:ext>
            </a:extLst>
          </p:cNvPr>
          <p:cNvSpPr txBox="1"/>
          <p:nvPr/>
        </p:nvSpPr>
        <p:spPr>
          <a:xfrm>
            <a:off x="4481358" y="2488381"/>
            <a:ext cx="4464496" cy="3139321"/>
          </a:xfrm>
          <a:prstGeom prst="rect">
            <a:avLst/>
          </a:prstGeom>
          <a:noFill/>
        </p:spPr>
        <p:txBody>
          <a:bodyPr wrap="square" rtlCol="0">
            <a:spAutoFit/>
          </a:bodyPr>
          <a:lstStyle/>
          <a:p>
            <a:r>
              <a:rPr lang="en-US" altLang="ko-KR" dirty="0"/>
              <a:t>1. While the customer is shopping, a circular camera with an autonomous travel sensor follows the circulation of the shopping customer and checks the purchase list.</a:t>
            </a:r>
          </a:p>
          <a:p>
            <a:r>
              <a:rPr lang="en-US" altLang="ko-KR" dirty="0"/>
              <a:t> </a:t>
            </a:r>
          </a:p>
          <a:p>
            <a:r>
              <a:rPr lang="en-US" altLang="ko-KR" dirty="0"/>
              <a:t>2. As soon as the customer lifts the product onto the shelf, it is registered in the virtual shopping cart. Through the camera and sensor, the customer is aware of lifting the product on the shelf.</a:t>
            </a:r>
            <a:endParaRPr lang="ko-KR" altLang="en-US" dirty="0"/>
          </a:p>
        </p:txBody>
      </p:sp>
      <p:sp>
        <p:nvSpPr>
          <p:cNvPr id="13" name="TextBox 12">
            <a:extLst>
              <a:ext uri="{FF2B5EF4-FFF2-40B4-BE49-F238E27FC236}">
                <a16:creationId xmlns:a16="http://schemas.microsoft.com/office/drawing/2014/main" id="{D92BE7B8-7F19-464C-A407-58FF8223EA05}"/>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3C5F808B-AA2A-4E7C-81A4-B4BB8279C21E}"/>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ABF93573-8358-4349-8ED2-EE7990353405}"/>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2448BB1-2E79-4A0D-B410-2795B59FAD1C}"/>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9C924DA2-9966-4AC8-9973-1B40D0B7021D}"/>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36548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p:cNvCxnSpPr>
            <a:cxnSpLocks/>
          </p:cNvCxnSpPr>
          <p:nvPr/>
        </p:nvCxnSpPr>
        <p:spPr>
          <a:xfrm>
            <a:off x="692540" y="0"/>
            <a:ext cx="0" cy="685800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cxnSpLocks/>
          </p:cNvCxnSpPr>
          <p:nvPr/>
        </p:nvCxnSpPr>
        <p:spPr>
          <a:xfrm flipH="1">
            <a:off x="692540" y="980728"/>
            <a:ext cx="8451460"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7" y="260648"/>
            <a:ext cx="5472607" cy="707886"/>
          </a:xfrm>
          <a:prstGeom prst="rect">
            <a:avLst/>
          </a:prstGeom>
          <a:noFill/>
        </p:spPr>
        <p:txBody>
          <a:bodyPr wrap="square" rtlCol="0">
            <a:spAutoFit/>
          </a:bodyPr>
          <a:lstStyle/>
          <a:p>
            <a:r>
              <a:rPr lang="en-US" altLang="ko-KR" sz="4000" b="1" dirty="0">
                <a:ln>
                  <a:solidFill>
                    <a:schemeClr val="tx1">
                      <a:alpha val="30000"/>
                    </a:schemeClr>
                  </a:solidFill>
                </a:ln>
                <a:solidFill>
                  <a:srgbClr val="272123"/>
                </a:solidFill>
                <a:latin typeface="나눔고딕" pitchFamily="50" charset="-127"/>
                <a:ea typeface="나눔고딕" pitchFamily="50" charset="-127"/>
              </a:rPr>
              <a:t>Technologies Adopted </a:t>
            </a:r>
          </a:p>
        </p:txBody>
      </p:sp>
      <p:sp>
        <p:nvSpPr>
          <p:cNvPr id="27" name="TextBox 26">
            <a:extLst>
              <a:ext uri="{FF2B5EF4-FFF2-40B4-BE49-F238E27FC236}">
                <a16:creationId xmlns:a16="http://schemas.microsoft.com/office/drawing/2014/main" id="{D040CA6D-BEBC-49C0-AAE4-33C509291017}"/>
              </a:ext>
            </a:extLst>
          </p:cNvPr>
          <p:cNvSpPr txBox="1"/>
          <p:nvPr/>
        </p:nvSpPr>
        <p:spPr>
          <a:xfrm>
            <a:off x="2807805" y="1443443"/>
            <a:ext cx="3888423" cy="461665"/>
          </a:xfrm>
          <a:prstGeom prst="rect">
            <a:avLst/>
          </a:prstGeom>
          <a:noFill/>
        </p:spPr>
        <p:txBody>
          <a:bodyPr wrap="square" rtlCol="0">
            <a:spAutoFit/>
          </a:bodyPr>
          <a:lstStyle/>
          <a:p>
            <a:r>
              <a:rPr lang="en-US" altLang="ko-KR" sz="2400" dirty="0"/>
              <a:t>3. Automatically Payment</a:t>
            </a:r>
            <a:endParaRPr lang="ko-KR" altLang="en-US" sz="2800" dirty="0"/>
          </a:p>
        </p:txBody>
      </p:sp>
      <p:sp>
        <p:nvSpPr>
          <p:cNvPr id="7" name="TextBox 6">
            <a:extLst>
              <a:ext uri="{FF2B5EF4-FFF2-40B4-BE49-F238E27FC236}">
                <a16:creationId xmlns:a16="http://schemas.microsoft.com/office/drawing/2014/main" id="{FA2A1246-146C-441E-9511-06C4B52336C8}"/>
              </a:ext>
            </a:extLst>
          </p:cNvPr>
          <p:cNvSpPr txBox="1"/>
          <p:nvPr/>
        </p:nvSpPr>
        <p:spPr>
          <a:xfrm>
            <a:off x="898545" y="5445224"/>
            <a:ext cx="8065943" cy="923330"/>
          </a:xfrm>
          <a:prstGeom prst="rect">
            <a:avLst/>
          </a:prstGeom>
          <a:noFill/>
        </p:spPr>
        <p:txBody>
          <a:bodyPr wrap="square" rtlCol="0">
            <a:spAutoFit/>
          </a:bodyPr>
          <a:lstStyle/>
          <a:p>
            <a:r>
              <a:rPr lang="en-US" altLang="ko-KR" dirty="0"/>
              <a:t>When a customer leaves the store, the payment is automatically calculated by the payment method registered in the app and the receipt is sent to the customer's account.</a:t>
            </a:r>
            <a:endParaRPr lang="ko-KR" altLang="en-US" dirty="0"/>
          </a:p>
        </p:txBody>
      </p:sp>
      <p:pic>
        <p:nvPicPr>
          <p:cNvPr id="3" name="그림 2">
            <a:extLst>
              <a:ext uri="{FF2B5EF4-FFF2-40B4-BE49-F238E27FC236}">
                <a16:creationId xmlns:a16="http://schemas.microsoft.com/office/drawing/2014/main" id="{BABB6153-2760-4F68-ADB1-7652D7A2D1BE}"/>
              </a:ext>
            </a:extLst>
          </p:cNvPr>
          <p:cNvPicPr>
            <a:picLocks noChangeAspect="1"/>
          </p:cNvPicPr>
          <p:nvPr/>
        </p:nvPicPr>
        <p:blipFill rotWithShape="1">
          <a:blip r:embed="rId2"/>
          <a:srcRect l="13775"/>
          <a:stretch/>
        </p:blipFill>
        <p:spPr>
          <a:xfrm>
            <a:off x="2929720" y="1916888"/>
            <a:ext cx="3888432" cy="3381665"/>
          </a:xfrm>
          <a:prstGeom prst="rect">
            <a:avLst/>
          </a:prstGeom>
        </p:spPr>
      </p:pic>
      <p:sp>
        <p:nvSpPr>
          <p:cNvPr id="13" name="TextBox 12">
            <a:extLst>
              <a:ext uri="{FF2B5EF4-FFF2-40B4-BE49-F238E27FC236}">
                <a16:creationId xmlns:a16="http://schemas.microsoft.com/office/drawing/2014/main" id="{4472AFDE-0FBA-4281-89D7-9DAADAE991BA}"/>
              </a:ext>
            </a:extLst>
          </p:cNvPr>
          <p:cNvSpPr txBox="1"/>
          <p:nvPr/>
        </p:nvSpPr>
        <p:spPr>
          <a:xfrm>
            <a:off x="107506" y="1340770"/>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02</a:t>
            </a:r>
          </a:p>
        </p:txBody>
      </p:sp>
      <p:sp>
        <p:nvSpPr>
          <p:cNvPr id="14" name="TextBox 13">
            <a:extLst>
              <a:ext uri="{FF2B5EF4-FFF2-40B4-BE49-F238E27FC236}">
                <a16:creationId xmlns:a16="http://schemas.microsoft.com/office/drawing/2014/main" id="{A60813CD-2DCF-4FD5-873B-E081FB3AF129}"/>
              </a:ext>
            </a:extLst>
          </p:cNvPr>
          <p:cNvSpPr txBox="1"/>
          <p:nvPr/>
        </p:nvSpPr>
        <p:spPr>
          <a:xfrm>
            <a:off x="107506" y="1819565"/>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03</a:t>
            </a:r>
          </a:p>
        </p:txBody>
      </p:sp>
      <p:sp>
        <p:nvSpPr>
          <p:cNvPr id="16" name="직사각형 15">
            <a:extLst>
              <a:ext uri="{FF2B5EF4-FFF2-40B4-BE49-F238E27FC236}">
                <a16:creationId xmlns:a16="http://schemas.microsoft.com/office/drawing/2014/main" id="{DA0F2B84-E25D-4AA4-BC1D-305BCBD43AA2}"/>
              </a:ext>
            </a:extLst>
          </p:cNvPr>
          <p:cNvSpPr/>
          <p:nvPr/>
        </p:nvSpPr>
        <p:spPr>
          <a:xfrm>
            <a:off x="4" y="836713"/>
            <a:ext cx="692535" cy="432048"/>
          </a:xfrm>
          <a:prstGeom prst="rect">
            <a:avLst/>
          </a:prstGeom>
          <a:solidFill>
            <a:srgbClr val="272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7BD0C77-1DE2-4591-B56E-63C53B084AF9}"/>
              </a:ext>
            </a:extLst>
          </p:cNvPr>
          <p:cNvSpPr txBox="1"/>
          <p:nvPr/>
        </p:nvSpPr>
        <p:spPr>
          <a:xfrm>
            <a:off x="123552" y="882387"/>
            <a:ext cx="560019" cy="338554"/>
          </a:xfrm>
          <a:prstGeom prst="rect">
            <a:avLst/>
          </a:prstGeom>
          <a:noFill/>
        </p:spPr>
        <p:txBody>
          <a:bodyPr wrap="square" rtlCol="0">
            <a:spAutoFit/>
          </a:bodyPr>
          <a:lstStyle/>
          <a:p>
            <a:r>
              <a:rPr lang="en-US" altLang="ko-KR" sz="1600" b="1" dirty="0">
                <a:ln>
                  <a:solidFill>
                    <a:schemeClr val="bg1">
                      <a:lumMod val="85000"/>
                      <a:alpha val="30000"/>
                    </a:schemeClr>
                  </a:solidFill>
                </a:ln>
                <a:solidFill>
                  <a:schemeClr val="bg1">
                    <a:lumMod val="95000"/>
                  </a:schemeClr>
                </a:solidFill>
                <a:latin typeface="Arial" panose="020B0604020202020204" pitchFamily="34" charset="0"/>
                <a:ea typeface="나눔고딕" pitchFamily="50" charset="-127"/>
                <a:cs typeface="Arial" panose="020B0604020202020204" pitchFamily="34" charset="0"/>
              </a:rPr>
              <a:t>01</a:t>
            </a:r>
          </a:p>
        </p:txBody>
      </p:sp>
      <p:sp>
        <p:nvSpPr>
          <p:cNvPr id="20" name="TextBox 19">
            <a:extLst>
              <a:ext uri="{FF2B5EF4-FFF2-40B4-BE49-F238E27FC236}">
                <a16:creationId xmlns:a16="http://schemas.microsoft.com/office/drawing/2014/main" id="{F99DDEF0-C9A0-40FA-B534-DE854BF5E3BB}"/>
              </a:ext>
            </a:extLst>
          </p:cNvPr>
          <p:cNvSpPr txBox="1"/>
          <p:nvPr/>
        </p:nvSpPr>
        <p:spPr>
          <a:xfrm>
            <a:off x="104534" y="2298359"/>
            <a:ext cx="450395" cy="338554"/>
          </a:xfrm>
          <a:prstGeom prst="rect">
            <a:avLst/>
          </a:prstGeom>
          <a:noFill/>
        </p:spPr>
        <p:txBody>
          <a:bodyPr wrap="square" rtlCol="0">
            <a:spAutoFit/>
          </a:bodyPr>
          <a:lstStyle/>
          <a:p>
            <a:r>
              <a:rPr lang="en-US" altLang="ko-KR" sz="1600" dirty="0">
                <a:ln>
                  <a:solidFill>
                    <a:schemeClr val="tx1">
                      <a:alpha val="30000"/>
                    </a:schemeClr>
                  </a:solidFill>
                </a:ln>
                <a:solidFill>
                  <a:schemeClr val="bg1">
                    <a:lumMod val="85000"/>
                  </a:schemeClr>
                </a:solidFill>
                <a:latin typeface="Arial" panose="020B0604020202020204" pitchFamily="34" charset="0"/>
                <a:ea typeface="나눔고딕" pitchFamily="50" charset="-127"/>
                <a:cs typeface="Arial" panose="020B0604020202020204" pitchFamily="34" charset="0"/>
              </a:rPr>
              <a:t>04</a:t>
            </a:r>
          </a:p>
        </p:txBody>
      </p:sp>
    </p:spTree>
    <p:extLst>
      <p:ext uri="{BB962C8B-B14F-4D97-AF65-F5344CB8AC3E}">
        <p14:creationId xmlns:p14="http://schemas.microsoft.com/office/powerpoint/2010/main" val="191916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7545</TotalTime>
  <Words>3289</Words>
  <Application>Microsoft Office PowerPoint</Application>
  <PresentationFormat>화면 슬라이드 쇼(4:3)</PresentationFormat>
  <Paragraphs>918</Paragraphs>
  <Slides>78</Slides>
  <Notes>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78</vt:i4>
      </vt:variant>
    </vt:vector>
  </HeadingPairs>
  <TitlesOfParts>
    <vt:vector size="87" baseType="lpstr">
      <vt:lpstr>Arial</vt:lpstr>
      <vt:lpstr>Yoon 윤고딕 520_TT</vt:lpstr>
      <vt:lpstr>Cambria Math</vt:lpstr>
      <vt:lpstr>Arial Nova</vt:lpstr>
      <vt:lpstr>Times New Roman</vt:lpstr>
      <vt:lpstr>굴림</vt:lpstr>
      <vt:lpstr>맑은 고딕</vt:lpstr>
      <vt:lpstr>나눔고딕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hp</dc:creator>
  <cp:lastModifiedBy>Jun Dongwon</cp:lastModifiedBy>
  <cp:revision>458</cp:revision>
  <dcterms:created xsi:type="dcterms:W3CDTF">2013-09-05T09:43:46Z</dcterms:created>
  <dcterms:modified xsi:type="dcterms:W3CDTF">2018-06-17T12:30:34Z</dcterms:modified>
</cp:coreProperties>
</file>